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2" r:id="rId1"/>
    <p:sldMasterId id="2147483871" r:id="rId2"/>
  </p:sldMasterIdLst>
  <p:notesMasterIdLst>
    <p:notesMasterId r:id="rId35"/>
  </p:notesMasterIdLst>
  <p:sldIdLst>
    <p:sldId id="256" r:id="rId3"/>
    <p:sldId id="272" r:id="rId4"/>
    <p:sldId id="598" r:id="rId5"/>
    <p:sldId id="599" r:id="rId6"/>
    <p:sldId id="600" r:id="rId7"/>
    <p:sldId id="601" r:id="rId8"/>
    <p:sldId id="644" r:id="rId9"/>
    <p:sldId id="602" r:id="rId10"/>
    <p:sldId id="620" r:id="rId11"/>
    <p:sldId id="621" r:id="rId12"/>
    <p:sldId id="622" r:id="rId13"/>
    <p:sldId id="623" r:id="rId14"/>
    <p:sldId id="624" r:id="rId15"/>
    <p:sldId id="625" r:id="rId16"/>
    <p:sldId id="626" r:id="rId17"/>
    <p:sldId id="627" r:id="rId18"/>
    <p:sldId id="629" r:id="rId19"/>
    <p:sldId id="630" r:id="rId20"/>
    <p:sldId id="631" r:id="rId21"/>
    <p:sldId id="632" r:id="rId22"/>
    <p:sldId id="633" r:id="rId23"/>
    <p:sldId id="634" r:id="rId24"/>
    <p:sldId id="636" r:id="rId25"/>
    <p:sldId id="635" r:id="rId26"/>
    <p:sldId id="637" r:id="rId27"/>
    <p:sldId id="638" r:id="rId28"/>
    <p:sldId id="639" r:id="rId29"/>
    <p:sldId id="640" r:id="rId30"/>
    <p:sldId id="641" r:id="rId31"/>
    <p:sldId id="642" r:id="rId32"/>
    <p:sldId id="643" r:id="rId33"/>
    <p:sldId id="435" r:id="rId34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CC"/>
    <a:srgbClr val="6599D1"/>
    <a:srgbClr val="FFFFFF"/>
    <a:srgbClr val="E1EC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보통 스타일 1 - 강조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27102A9-8310-4765-A935-A1911B00CA55}" styleName="밝은 스타일 1 - 강조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75" autoAdjust="0"/>
    <p:restoredTop sz="94660"/>
  </p:normalViewPr>
  <p:slideViewPr>
    <p:cSldViewPr>
      <p:cViewPr varScale="1">
        <p:scale>
          <a:sx n="103" d="100"/>
          <a:sy n="103" d="100"/>
        </p:scale>
        <p:origin x="1638" y="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521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ableStyles" Target="tableStyle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FEC68B-29CE-4783-841F-AF99422E62E1}" type="datetimeFigureOut">
              <a:rPr lang="ko-KR" altLang="en-US" smtClean="0"/>
              <a:t>2023-02-24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6C166A-B78B-43E5-A1C2-EC1E35CC91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41359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>
                <a:solidFill>
                  <a:schemeClr val="bg2"/>
                </a:solidFill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CAD6FAB-A3D6-6183-F9AB-74B7911A141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0567" y="990600"/>
            <a:ext cx="6182865" cy="241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2492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/>
              <a:t>마스터 텍스트 스타일 편집</a:t>
            </a:r>
          </a:p>
        </p:txBody>
      </p:sp>
      <p:sp>
        <p:nvSpPr>
          <p:cNvPr id="8" name="직사각형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1" name="직사각형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/>
          <a:p>
            <a:fld id="{7A2E1641-4D1D-4CB4-B77A-7A1830286FA7}" type="datetimeFigureOut">
              <a:rPr lang="ko-KR" altLang="en-US" smtClean="0"/>
              <a:t>2023-02-24</a:t>
            </a:fld>
            <a:endParaRPr lang="ko-KR" alt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  <a:prstGeom prst="rect">
            <a:avLst/>
          </a:prstGeom>
        </p:spPr>
        <p:txBody>
          <a:bodyPr rtlCol="0"/>
          <a:lstStyle>
            <a:lvl1pPr>
              <a:defRPr sz="2800"/>
            </a:lvl1pPr>
          </a:lstStyle>
          <a:p>
            <a:fld id="{AB131CD4-ABA7-4106-A5CA-AF5464DDED7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</p:spPr>
        <p:txBody>
          <a:bodyPr rtlCol="0"/>
          <a:lstStyle/>
          <a:p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ko-KR" altLang="en-US"/>
              <a:t>그림을 추가하려면 아이콘을 클릭하십시오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9539246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 편집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E1641-4D1D-4CB4-B77A-7A1830286FA7}" type="datetimeFigureOut">
              <a:rPr lang="ko-KR" altLang="en-US" smtClean="0"/>
              <a:t>2023-02-24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/>
          <a:lstStyle/>
          <a:p>
            <a:fld id="{AB131CD4-ABA7-4106-A5CA-AF5464DDED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93560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 편집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</p:spPr>
        <p:txBody>
          <a:bodyPr/>
          <a:lstStyle/>
          <a:p>
            <a:fld id="{7A2E1641-4D1D-4CB4-B77A-7A1830286FA7}" type="datetimeFigureOut">
              <a:rPr lang="ko-KR" altLang="en-US" smtClean="0"/>
              <a:t>2023-02-24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직사각형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  <a:prstGeom prst="rect">
            <a:avLst/>
          </a:prstGeom>
        </p:spPr>
        <p:txBody>
          <a:bodyPr/>
          <a:lstStyle/>
          <a:p>
            <a:fld id="{AB131CD4-ABA7-4106-A5CA-AF5464DDED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5243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3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1.png"/>
          <p:cNvPicPr>
            <a:picLocks noChangeAspect="1"/>
          </p:cNvPicPr>
          <p:nvPr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직사각형 6"/>
          <p:cNvSpPr/>
          <p:nvPr/>
        </p:nvSpPr>
        <p:spPr>
          <a:xfrm flipV="1">
            <a:off x="0" y="-3"/>
            <a:ext cx="9144000" cy="914402"/>
          </a:xfrm>
          <a:prstGeom prst="rect">
            <a:avLst/>
          </a:prstGeom>
          <a:solidFill>
            <a:srgbClr val="93BBF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B0BF85AA-28D0-4BDE-BFE9-CED6CDBFC3FC}"/>
              </a:ext>
            </a:extLst>
          </p:cNvPr>
          <p:cNvSpPr>
            <a:spLocks/>
          </p:cNvSpPr>
          <p:nvPr/>
        </p:nvSpPr>
        <p:spPr bwMode="auto">
          <a:xfrm>
            <a:off x="0" y="1052423"/>
            <a:ext cx="9144000" cy="5805577"/>
          </a:xfrm>
          <a:custGeom>
            <a:avLst/>
            <a:gdLst/>
            <a:ahLst/>
            <a:cxnLst>
              <a:cxn ang="0">
                <a:pos x="10972" y="0"/>
              </a:cxn>
              <a:cxn ang="0">
                <a:pos x="10908" y="113"/>
              </a:cxn>
              <a:cxn ang="0">
                <a:pos x="10842" y="225"/>
              </a:cxn>
              <a:cxn ang="0">
                <a:pos x="10777" y="113"/>
              </a:cxn>
              <a:cxn ang="0">
                <a:pos x="10713" y="0"/>
              </a:cxn>
              <a:cxn ang="0">
                <a:pos x="0" y="0"/>
              </a:cxn>
              <a:cxn ang="0">
                <a:pos x="0" y="5088"/>
              </a:cxn>
              <a:cxn ang="0">
                <a:pos x="11520" y="5088"/>
              </a:cxn>
              <a:cxn ang="0">
                <a:pos x="11520" y="0"/>
              </a:cxn>
              <a:cxn ang="0">
                <a:pos x="10972" y="0"/>
              </a:cxn>
            </a:cxnLst>
            <a:rect l="0" t="0" r="r" b="b"/>
            <a:pathLst>
              <a:path w="11520" h="5088">
                <a:moveTo>
                  <a:pt x="10972" y="0"/>
                </a:moveTo>
                <a:lnTo>
                  <a:pt x="10908" y="113"/>
                </a:lnTo>
                <a:lnTo>
                  <a:pt x="10842" y="225"/>
                </a:lnTo>
                <a:lnTo>
                  <a:pt x="10777" y="113"/>
                </a:lnTo>
                <a:lnTo>
                  <a:pt x="10713" y="0"/>
                </a:lnTo>
                <a:lnTo>
                  <a:pt x="0" y="0"/>
                </a:lnTo>
                <a:lnTo>
                  <a:pt x="0" y="5088"/>
                </a:lnTo>
                <a:lnTo>
                  <a:pt x="11520" y="5088"/>
                </a:lnTo>
                <a:lnTo>
                  <a:pt x="11520" y="0"/>
                </a:lnTo>
                <a:lnTo>
                  <a:pt x="10972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71764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4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1.png"/>
          <p:cNvPicPr>
            <a:picLocks noChangeAspect="1"/>
          </p:cNvPicPr>
          <p:nvPr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직사각형 6"/>
          <p:cNvSpPr/>
          <p:nvPr/>
        </p:nvSpPr>
        <p:spPr>
          <a:xfrm flipV="1">
            <a:off x="0" y="-3"/>
            <a:ext cx="9144000" cy="914402"/>
          </a:xfrm>
          <a:prstGeom prst="rect">
            <a:avLst/>
          </a:prstGeom>
          <a:solidFill>
            <a:srgbClr val="93BBF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B0BF85AA-28D0-4BDE-BFE9-CED6CDBFC3FC}"/>
              </a:ext>
            </a:extLst>
          </p:cNvPr>
          <p:cNvSpPr>
            <a:spLocks/>
          </p:cNvSpPr>
          <p:nvPr/>
        </p:nvSpPr>
        <p:spPr bwMode="auto">
          <a:xfrm>
            <a:off x="0" y="1052423"/>
            <a:ext cx="9144000" cy="5805577"/>
          </a:xfrm>
          <a:custGeom>
            <a:avLst/>
            <a:gdLst/>
            <a:ahLst/>
            <a:cxnLst>
              <a:cxn ang="0">
                <a:pos x="10972" y="0"/>
              </a:cxn>
              <a:cxn ang="0">
                <a:pos x="10908" y="113"/>
              </a:cxn>
              <a:cxn ang="0">
                <a:pos x="10842" y="225"/>
              </a:cxn>
              <a:cxn ang="0">
                <a:pos x="10777" y="113"/>
              </a:cxn>
              <a:cxn ang="0">
                <a:pos x="10713" y="0"/>
              </a:cxn>
              <a:cxn ang="0">
                <a:pos x="0" y="0"/>
              </a:cxn>
              <a:cxn ang="0">
                <a:pos x="0" y="5088"/>
              </a:cxn>
              <a:cxn ang="0">
                <a:pos x="11520" y="5088"/>
              </a:cxn>
              <a:cxn ang="0">
                <a:pos x="11520" y="0"/>
              </a:cxn>
              <a:cxn ang="0">
                <a:pos x="10972" y="0"/>
              </a:cxn>
            </a:cxnLst>
            <a:rect l="0" t="0" r="r" b="b"/>
            <a:pathLst>
              <a:path w="11520" h="5088">
                <a:moveTo>
                  <a:pt x="10972" y="0"/>
                </a:moveTo>
                <a:lnTo>
                  <a:pt x="10908" y="113"/>
                </a:lnTo>
                <a:lnTo>
                  <a:pt x="10842" y="225"/>
                </a:lnTo>
                <a:lnTo>
                  <a:pt x="10777" y="113"/>
                </a:lnTo>
                <a:lnTo>
                  <a:pt x="10713" y="0"/>
                </a:lnTo>
                <a:lnTo>
                  <a:pt x="0" y="0"/>
                </a:lnTo>
                <a:lnTo>
                  <a:pt x="0" y="5088"/>
                </a:lnTo>
                <a:lnTo>
                  <a:pt x="11520" y="5088"/>
                </a:lnTo>
                <a:lnTo>
                  <a:pt x="11520" y="0"/>
                </a:lnTo>
                <a:lnTo>
                  <a:pt x="10972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1010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1.png"/>
          <p:cNvPicPr>
            <a:picLocks noChangeAspect="1"/>
          </p:cNvPicPr>
          <p:nvPr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직사각형 6"/>
          <p:cNvSpPr/>
          <p:nvPr/>
        </p:nvSpPr>
        <p:spPr>
          <a:xfrm flipV="1">
            <a:off x="0" y="-3"/>
            <a:ext cx="9144000" cy="914402"/>
          </a:xfrm>
          <a:prstGeom prst="rect">
            <a:avLst/>
          </a:prstGeom>
          <a:solidFill>
            <a:srgbClr val="93BBF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B0BF85AA-28D0-4BDE-BFE9-CED6CDBFC3FC}"/>
              </a:ext>
            </a:extLst>
          </p:cNvPr>
          <p:cNvSpPr>
            <a:spLocks/>
          </p:cNvSpPr>
          <p:nvPr/>
        </p:nvSpPr>
        <p:spPr bwMode="auto">
          <a:xfrm>
            <a:off x="0" y="1052423"/>
            <a:ext cx="9144000" cy="5805577"/>
          </a:xfrm>
          <a:custGeom>
            <a:avLst/>
            <a:gdLst/>
            <a:ahLst/>
            <a:cxnLst>
              <a:cxn ang="0">
                <a:pos x="10972" y="0"/>
              </a:cxn>
              <a:cxn ang="0">
                <a:pos x="10908" y="113"/>
              </a:cxn>
              <a:cxn ang="0">
                <a:pos x="10842" y="225"/>
              </a:cxn>
              <a:cxn ang="0">
                <a:pos x="10777" y="113"/>
              </a:cxn>
              <a:cxn ang="0">
                <a:pos x="10713" y="0"/>
              </a:cxn>
              <a:cxn ang="0">
                <a:pos x="0" y="0"/>
              </a:cxn>
              <a:cxn ang="0">
                <a:pos x="0" y="5088"/>
              </a:cxn>
              <a:cxn ang="0">
                <a:pos x="11520" y="5088"/>
              </a:cxn>
              <a:cxn ang="0">
                <a:pos x="11520" y="0"/>
              </a:cxn>
              <a:cxn ang="0">
                <a:pos x="10972" y="0"/>
              </a:cxn>
            </a:cxnLst>
            <a:rect l="0" t="0" r="r" b="b"/>
            <a:pathLst>
              <a:path w="11520" h="5088">
                <a:moveTo>
                  <a:pt x="10972" y="0"/>
                </a:moveTo>
                <a:lnTo>
                  <a:pt x="10908" y="113"/>
                </a:lnTo>
                <a:lnTo>
                  <a:pt x="10842" y="225"/>
                </a:lnTo>
                <a:lnTo>
                  <a:pt x="10777" y="113"/>
                </a:lnTo>
                <a:lnTo>
                  <a:pt x="10713" y="0"/>
                </a:lnTo>
                <a:lnTo>
                  <a:pt x="0" y="0"/>
                </a:lnTo>
                <a:lnTo>
                  <a:pt x="0" y="5088"/>
                </a:lnTo>
                <a:lnTo>
                  <a:pt x="11520" y="5088"/>
                </a:lnTo>
                <a:lnTo>
                  <a:pt x="11520" y="0"/>
                </a:lnTo>
                <a:lnTo>
                  <a:pt x="10972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996375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1.png"/>
          <p:cNvPicPr>
            <a:picLocks noChangeAspect="1"/>
          </p:cNvPicPr>
          <p:nvPr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직사각형 6"/>
          <p:cNvSpPr/>
          <p:nvPr/>
        </p:nvSpPr>
        <p:spPr>
          <a:xfrm flipV="1">
            <a:off x="0" y="-3"/>
            <a:ext cx="9144000" cy="914402"/>
          </a:xfrm>
          <a:prstGeom prst="rect">
            <a:avLst/>
          </a:prstGeom>
          <a:solidFill>
            <a:srgbClr val="93BBF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B0BF85AA-28D0-4BDE-BFE9-CED6CDBFC3FC}"/>
              </a:ext>
            </a:extLst>
          </p:cNvPr>
          <p:cNvSpPr>
            <a:spLocks/>
          </p:cNvSpPr>
          <p:nvPr/>
        </p:nvSpPr>
        <p:spPr bwMode="auto">
          <a:xfrm>
            <a:off x="0" y="1052423"/>
            <a:ext cx="9144000" cy="5805577"/>
          </a:xfrm>
          <a:custGeom>
            <a:avLst/>
            <a:gdLst/>
            <a:ahLst/>
            <a:cxnLst>
              <a:cxn ang="0">
                <a:pos x="10972" y="0"/>
              </a:cxn>
              <a:cxn ang="0">
                <a:pos x="10908" y="113"/>
              </a:cxn>
              <a:cxn ang="0">
                <a:pos x="10842" y="225"/>
              </a:cxn>
              <a:cxn ang="0">
                <a:pos x="10777" y="113"/>
              </a:cxn>
              <a:cxn ang="0">
                <a:pos x="10713" y="0"/>
              </a:cxn>
              <a:cxn ang="0">
                <a:pos x="0" y="0"/>
              </a:cxn>
              <a:cxn ang="0">
                <a:pos x="0" y="5088"/>
              </a:cxn>
              <a:cxn ang="0">
                <a:pos x="11520" y="5088"/>
              </a:cxn>
              <a:cxn ang="0">
                <a:pos x="11520" y="0"/>
              </a:cxn>
              <a:cxn ang="0">
                <a:pos x="10972" y="0"/>
              </a:cxn>
            </a:cxnLst>
            <a:rect l="0" t="0" r="r" b="b"/>
            <a:pathLst>
              <a:path w="11520" h="5088">
                <a:moveTo>
                  <a:pt x="10972" y="0"/>
                </a:moveTo>
                <a:lnTo>
                  <a:pt x="10908" y="113"/>
                </a:lnTo>
                <a:lnTo>
                  <a:pt x="10842" y="225"/>
                </a:lnTo>
                <a:lnTo>
                  <a:pt x="10777" y="113"/>
                </a:lnTo>
                <a:lnTo>
                  <a:pt x="10713" y="0"/>
                </a:lnTo>
                <a:lnTo>
                  <a:pt x="0" y="0"/>
                </a:lnTo>
                <a:lnTo>
                  <a:pt x="0" y="5088"/>
                </a:lnTo>
                <a:lnTo>
                  <a:pt x="11520" y="5088"/>
                </a:lnTo>
                <a:lnTo>
                  <a:pt x="11520" y="0"/>
                </a:lnTo>
                <a:lnTo>
                  <a:pt x="10972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03868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1.png"/>
          <p:cNvPicPr>
            <a:picLocks noChangeAspect="1"/>
          </p:cNvPicPr>
          <p:nvPr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직사각형 6"/>
          <p:cNvSpPr/>
          <p:nvPr/>
        </p:nvSpPr>
        <p:spPr>
          <a:xfrm flipV="1">
            <a:off x="0" y="-3"/>
            <a:ext cx="9144000" cy="914402"/>
          </a:xfrm>
          <a:prstGeom prst="rect">
            <a:avLst/>
          </a:prstGeom>
          <a:solidFill>
            <a:srgbClr val="93BBF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B0BF85AA-28D0-4BDE-BFE9-CED6CDBFC3FC}"/>
              </a:ext>
            </a:extLst>
          </p:cNvPr>
          <p:cNvSpPr>
            <a:spLocks/>
          </p:cNvSpPr>
          <p:nvPr/>
        </p:nvSpPr>
        <p:spPr bwMode="auto">
          <a:xfrm>
            <a:off x="0" y="1052423"/>
            <a:ext cx="9144000" cy="5805577"/>
          </a:xfrm>
          <a:custGeom>
            <a:avLst/>
            <a:gdLst/>
            <a:ahLst/>
            <a:cxnLst>
              <a:cxn ang="0">
                <a:pos x="10972" y="0"/>
              </a:cxn>
              <a:cxn ang="0">
                <a:pos x="10908" y="113"/>
              </a:cxn>
              <a:cxn ang="0">
                <a:pos x="10842" y="225"/>
              </a:cxn>
              <a:cxn ang="0">
                <a:pos x="10777" y="113"/>
              </a:cxn>
              <a:cxn ang="0">
                <a:pos x="10713" y="0"/>
              </a:cxn>
              <a:cxn ang="0">
                <a:pos x="0" y="0"/>
              </a:cxn>
              <a:cxn ang="0">
                <a:pos x="0" y="5088"/>
              </a:cxn>
              <a:cxn ang="0">
                <a:pos x="11520" y="5088"/>
              </a:cxn>
              <a:cxn ang="0">
                <a:pos x="11520" y="0"/>
              </a:cxn>
              <a:cxn ang="0">
                <a:pos x="10972" y="0"/>
              </a:cxn>
            </a:cxnLst>
            <a:rect l="0" t="0" r="r" b="b"/>
            <a:pathLst>
              <a:path w="11520" h="5088">
                <a:moveTo>
                  <a:pt x="10972" y="0"/>
                </a:moveTo>
                <a:lnTo>
                  <a:pt x="10908" y="113"/>
                </a:lnTo>
                <a:lnTo>
                  <a:pt x="10842" y="225"/>
                </a:lnTo>
                <a:lnTo>
                  <a:pt x="10777" y="113"/>
                </a:lnTo>
                <a:lnTo>
                  <a:pt x="10713" y="0"/>
                </a:lnTo>
                <a:lnTo>
                  <a:pt x="0" y="0"/>
                </a:lnTo>
                <a:lnTo>
                  <a:pt x="0" y="5088"/>
                </a:lnTo>
                <a:lnTo>
                  <a:pt x="11520" y="5088"/>
                </a:lnTo>
                <a:lnTo>
                  <a:pt x="11520" y="0"/>
                </a:lnTo>
                <a:lnTo>
                  <a:pt x="10972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599739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1.png"/>
          <p:cNvPicPr>
            <a:picLocks noChangeAspect="1"/>
          </p:cNvPicPr>
          <p:nvPr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직사각형 6"/>
          <p:cNvSpPr/>
          <p:nvPr/>
        </p:nvSpPr>
        <p:spPr>
          <a:xfrm flipV="1">
            <a:off x="0" y="-3"/>
            <a:ext cx="9144000" cy="914402"/>
          </a:xfrm>
          <a:prstGeom prst="rect">
            <a:avLst/>
          </a:prstGeom>
          <a:solidFill>
            <a:srgbClr val="93BBF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B0BF85AA-28D0-4BDE-BFE9-CED6CDBFC3FC}"/>
              </a:ext>
            </a:extLst>
          </p:cNvPr>
          <p:cNvSpPr>
            <a:spLocks/>
          </p:cNvSpPr>
          <p:nvPr/>
        </p:nvSpPr>
        <p:spPr bwMode="auto">
          <a:xfrm>
            <a:off x="0" y="1052423"/>
            <a:ext cx="9144000" cy="5805577"/>
          </a:xfrm>
          <a:custGeom>
            <a:avLst/>
            <a:gdLst/>
            <a:ahLst/>
            <a:cxnLst>
              <a:cxn ang="0">
                <a:pos x="10972" y="0"/>
              </a:cxn>
              <a:cxn ang="0">
                <a:pos x="10908" y="113"/>
              </a:cxn>
              <a:cxn ang="0">
                <a:pos x="10842" y="225"/>
              </a:cxn>
              <a:cxn ang="0">
                <a:pos x="10777" y="113"/>
              </a:cxn>
              <a:cxn ang="0">
                <a:pos x="10713" y="0"/>
              </a:cxn>
              <a:cxn ang="0">
                <a:pos x="0" y="0"/>
              </a:cxn>
              <a:cxn ang="0">
                <a:pos x="0" y="5088"/>
              </a:cxn>
              <a:cxn ang="0">
                <a:pos x="11520" y="5088"/>
              </a:cxn>
              <a:cxn ang="0">
                <a:pos x="11520" y="0"/>
              </a:cxn>
              <a:cxn ang="0">
                <a:pos x="10972" y="0"/>
              </a:cxn>
            </a:cxnLst>
            <a:rect l="0" t="0" r="r" b="b"/>
            <a:pathLst>
              <a:path w="11520" h="5088">
                <a:moveTo>
                  <a:pt x="10972" y="0"/>
                </a:moveTo>
                <a:lnTo>
                  <a:pt x="10908" y="113"/>
                </a:lnTo>
                <a:lnTo>
                  <a:pt x="10842" y="225"/>
                </a:lnTo>
                <a:lnTo>
                  <a:pt x="10777" y="113"/>
                </a:lnTo>
                <a:lnTo>
                  <a:pt x="10713" y="0"/>
                </a:lnTo>
                <a:lnTo>
                  <a:pt x="0" y="0"/>
                </a:lnTo>
                <a:lnTo>
                  <a:pt x="0" y="5088"/>
                </a:lnTo>
                <a:lnTo>
                  <a:pt x="11520" y="5088"/>
                </a:lnTo>
                <a:lnTo>
                  <a:pt x="11520" y="0"/>
                </a:lnTo>
                <a:lnTo>
                  <a:pt x="10972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261718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제목, 텍스트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81000"/>
            <a:ext cx="7977188" cy="5715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600" y="1066800"/>
            <a:ext cx="3924300" cy="518160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6300" y="1066800"/>
            <a:ext cx="3924300" cy="518160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4822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2AAEE-0ECC-4F9E-94C1-A5210D63F3AE}" type="datetimeFigureOut">
              <a:rPr lang="en-US" smtClean="0"/>
              <a:t>2/24/2023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>
            <a:normAutofit/>
          </a:bodyPr>
          <a:lstStyle>
            <a:lvl1pPr marL="320040" indent="-320040">
              <a:buFont typeface="Wingdings" panose="05000000000000000000" pitchFamily="2" charset="2"/>
              <a:buChar char="l"/>
              <a:defRPr sz="1800">
                <a:latin typeface="Trebuchet MS" panose="020B0603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1pPr>
            <a:lvl2pPr marL="640080" indent="-274320">
              <a:buFont typeface="Wingdings" panose="05000000000000000000" pitchFamily="2" charset="2"/>
              <a:buChar char="§"/>
              <a:defRPr sz="1800">
                <a:latin typeface="Trebuchet MS" panose="020B0603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800">
                <a:latin typeface="Trebuchet MS" panose="020B0603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3pPr>
            <a:lvl4pPr marL="1371600" indent="-228600">
              <a:buFont typeface="Wingdings" panose="05000000000000000000" pitchFamily="2" charset="2"/>
              <a:buChar char=""/>
              <a:defRPr sz="1800">
                <a:latin typeface="Trebuchet MS" panose="020B0603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4pPr>
            <a:lvl5pPr>
              <a:defRPr sz="1800">
                <a:latin typeface="Trebuchet MS" panose="020B0603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5pPr>
          </a:lstStyle>
          <a:p>
            <a:pPr lvl="0" eaLnBrk="1" latinLnBrk="0" hangingPunct="1"/>
            <a:r>
              <a:rPr lang="ko-KR" altLang="en-US" dirty="0"/>
              <a:t>마스터 텍스트 스타일 편집</a:t>
            </a:r>
          </a:p>
          <a:p>
            <a:pPr lvl="1" eaLnBrk="1" latinLnBrk="0" hangingPunct="1"/>
            <a:r>
              <a:rPr lang="ko-KR" altLang="en-US" dirty="0"/>
              <a:t>둘째 수준</a:t>
            </a:r>
          </a:p>
          <a:p>
            <a:pPr lvl="2" eaLnBrk="1" latinLnBrk="0" hangingPunct="1"/>
            <a:r>
              <a:rPr lang="ko-KR" altLang="en-US" dirty="0"/>
              <a:t>셋째 수준</a:t>
            </a:r>
          </a:p>
          <a:p>
            <a:pPr lvl="3" eaLnBrk="1" latinLnBrk="0" hangingPunct="1"/>
            <a:r>
              <a:rPr lang="ko-KR" altLang="en-US" dirty="0"/>
              <a:t>넷째 수준</a:t>
            </a:r>
          </a:p>
          <a:p>
            <a:pPr lvl="4" eaLnBrk="1" latinLnBrk="0" hangingPunct="1"/>
            <a:r>
              <a:rPr lang="ko-KR" altLang="en-US" dirty="0"/>
              <a:t>다섯째 수준</a:t>
            </a:r>
            <a:endParaRPr kumimoji="0" 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1E141CC-543B-B337-82D1-F6A6F9CD907D}"/>
              </a:ext>
            </a:extLst>
          </p:cNvPr>
          <p:cNvSpPr/>
          <p:nvPr userDrawn="1"/>
        </p:nvSpPr>
        <p:spPr>
          <a:xfrm>
            <a:off x="2" y="1282709"/>
            <a:ext cx="8248648" cy="229197"/>
          </a:xfrm>
          <a:prstGeom prst="rect">
            <a:avLst/>
          </a:prstGeom>
          <a:solidFill>
            <a:srgbClr val="FEE0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764B13D-9158-547C-2A12-C52CE8CCDF5F}"/>
              </a:ext>
            </a:extLst>
          </p:cNvPr>
          <p:cNvSpPr/>
          <p:nvPr userDrawn="1"/>
        </p:nvSpPr>
        <p:spPr>
          <a:xfrm>
            <a:off x="7372350" y="1281596"/>
            <a:ext cx="1776412" cy="230310"/>
          </a:xfrm>
          <a:prstGeom prst="rect">
            <a:avLst/>
          </a:prstGeom>
          <a:solidFill>
            <a:srgbClr val="A5C6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92493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30B603C-9958-4788-B498-1B9296F86C02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526429911"/>
      </p:ext>
    </p:extLst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DD98886-979C-4826-8809-BCF08B6FF41C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50959334"/>
      </p:ext>
    </p:extLst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4A323C9-5CD4-40BE-B194-46FF105FE0E2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313765408"/>
      </p:ext>
    </p:extLst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85800" y="1333500"/>
            <a:ext cx="4029075" cy="4152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867275" y="1333500"/>
            <a:ext cx="4030663" cy="4152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04AED38-49D9-4C23-9D13-132B960C18AE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049589719"/>
      </p:ext>
    </p:extLst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20AA52B-DDF0-4116-BC20-BB2599203C3C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713541037"/>
      </p:ext>
    </p:extLst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5F2C16B-C8E6-4697-AE29-D4142E622319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877958737"/>
      </p:ext>
    </p:extLst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845B046-F723-44FB-875B-FA1765E61F16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180443828"/>
      </p:ext>
    </p:extLst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3E5F3EF-AEC9-4DA1-B743-6807B4EEF998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089034420"/>
      </p:ext>
    </p:extLst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1441C55-709E-414D-AED6-4B6DA8AC4D43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227951147"/>
      </p:ext>
    </p:extLst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678AA7B-6D0B-48F5-BBD2-156648A4F29B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50360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E1641-4D1D-4CB4-B77A-7A1830286FA7}" type="datetimeFigureOut">
              <a:rPr lang="ko-KR" altLang="en-US" smtClean="0"/>
              <a:t>2023-02-24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>
            <a:normAutofit/>
          </a:bodyPr>
          <a:lstStyle>
            <a:lvl1pPr marL="320040" indent="-320040">
              <a:buFont typeface="Wingdings" panose="05000000000000000000" pitchFamily="2" charset="2"/>
              <a:buChar char="l"/>
              <a:defRPr sz="180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1pPr>
            <a:lvl2pPr marL="640080" indent="-274320">
              <a:buFont typeface="Wingdings" panose="05000000000000000000" pitchFamily="2" charset="2"/>
              <a:buChar char="§"/>
              <a:defRPr sz="180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80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3pPr>
            <a:lvl4pPr marL="1371600" indent="-228600">
              <a:buFont typeface="Wingdings" panose="05000000000000000000" pitchFamily="2" charset="2"/>
              <a:buChar char=""/>
              <a:defRPr sz="180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4pPr>
            <a:lvl5pPr>
              <a:defRPr sz="180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5pPr>
          </a:lstStyle>
          <a:p>
            <a:pPr lvl="0" eaLnBrk="1" latinLnBrk="0" hangingPunct="1"/>
            <a:r>
              <a:rPr lang="ko-KR" altLang="en-US" dirty="0"/>
              <a:t>마스터 텍스트 스타일 편집</a:t>
            </a:r>
          </a:p>
          <a:p>
            <a:pPr lvl="1" eaLnBrk="1" latinLnBrk="0" hangingPunct="1"/>
            <a:r>
              <a:rPr lang="ko-KR" altLang="en-US" dirty="0"/>
              <a:t>둘째 수준</a:t>
            </a:r>
          </a:p>
          <a:p>
            <a:pPr lvl="2" eaLnBrk="1" latinLnBrk="0" hangingPunct="1"/>
            <a:r>
              <a:rPr lang="ko-KR" altLang="en-US" dirty="0"/>
              <a:t>셋째 수준</a:t>
            </a:r>
          </a:p>
          <a:p>
            <a:pPr lvl="3" eaLnBrk="1" latinLnBrk="0" hangingPunct="1"/>
            <a:r>
              <a:rPr lang="ko-KR" altLang="en-US" dirty="0"/>
              <a:t>넷째 수준</a:t>
            </a:r>
          </a:p>
          <a:p>
            <a:pPr lvl="4" eaLnBrk="1" latinLnBrk="0" hangingPunct="1"/>
            <a:r>
              <a:rPr lang="ko-KR" altLang="en-US" dirty="0"/>
              <a:t>다섯째 수준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0980099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858000" y="381000"/>
            <a:ext cx="2057400" cy="5105400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85800" y="381000"/>
            <a:ext cx="6019800" cy="510540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61F50FA-B910-41F0-9007-76B8A194495B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441424342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/>
              <a:t>마스터 텍스트 스타일 편집</a:t>
            </a:r>
          </a:p>
        </p:txBody>
      </p:sp>
      <p:sp>
        <p:nvSpPr>
          <p:cNvPr id="7" name="직사각형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E1641-4D1D-4CB4-B77A-7A1830286FA7}" type="datetimeFigureOut">
              <a:rPr lang="ko-KR" altLang="en-US" smtClean="0"/>
              <a:t>2023-02-24</a:t>
            </a:fld>
            <a:endParaRPr lang="ko-KR" alt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AB131CD4-ABA7-4106-A5CA-AF5464DDED7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19588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 편집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 편집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8" name="날짜 개체 틀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7A2E1641-4D1D-4CB4-B77A-7A1830286FA7}" type="datetimeFigureOut">
              <a:rPr lang="ko-KR" altLang="en-US" smtClean="0"/>
              <a:t>2023-02-24</a:t>
            </a:fld>
            <a:endParaRPr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6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 rtlCol="0"/>
          <a:lstStyle/>
          <a:p>
            <a:fld id="{AB131CD4-ABA7-4106-A5CA-AF5464DDED7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05931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 편집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 편집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0" name="날짜 개체 틀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7A2E1641-4D1D-4CB4-B77A-7A1830286FA7}" type="datetimeFigureOut">
              <a:rPr lang="ko-KR" altLang="en-US" smtClean="0"/>
              <a:t>2023-02-24</a:t>
            </a:fld>
            <a:endParaRPr lang="ko-KR" altLang="en-US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6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 rtlCol="0"/>
          <a:lstStyle/>
          <a:p>
            <a:fld id="{AB131CD4-ABA7-4106-A5CA-AF5464DDED7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ko-KR" altLang="en-US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/>
              <a:t>마스터 텍스트 스타일 편집</a:t>
            </a: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/>
              <a:t>마스터 텍스트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42473054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E1641-4D1D-4CB4-B77A-7A1830286FA7}" type="datetimeFigureOut">
              <a:rPr lang="ko-KR" altLang="en-US" smtClean="0"/>
              <a:t>2023-02-24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AB131CD4-ABA7-4106-A5CA-AF5464DDED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46283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E1641-4D1D-4CB4-B77A-7A1830286FA7}" type="datetimeFigureOut">
              <a:rPr lang="ko-KR" altLang="en-US" smtClean="0"/>
              <a:t>2023-02-24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B131CD4-ABA7-4106-A5CA-AF5464DDED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66999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E1641-4D1D-4CB4-B77A-7A1830286FA7}" type="datetimeFigureOut">
              <a:rPr lang="ko-KR" altLang="en-US" smtClean="0"/>
              <a:t>2023-02-24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AB131CD4-ABA7-4106-A5CA-AF5464DDED7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/>
              <a:t>마스터 텍스트 스타일 편집</a:t>
            </a:r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 편집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40352799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image" Target="../media/image5.png"/><Relationship Id="rId3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6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29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개체 틀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612648" y="1600200"/>
            <a:ext cx="8153400" cy="45262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/>
              <a:t>둘째 수준</a:t>
            </a:r>
          </a:p>
          <a:p>
            <a:pPr lvl="2" eaLnBrk="1" latinLnBrk="0" hangingPunct="1"/>
            <a:r>
              <a:rPr kumimoji="0" lang="ko-KR" altLang="en-US"/>
              <a:t>셋째 수준</a:t>
            </a:r>
          </a:p>
          <a:p>
            <a:pPr lvl="3" eaLnBrk="1" latinLnBrk="0" hangingPunct="1"/>
            <a:r>
              <a:rPr kumimoji="0" lang="ko-KR" altLang="en-US"/>
              <a:t>넷째 수준</a:t>
            </a:r>
          </a:p>
          <a:p>
            <a:pPr lvl="4" eaLnBrk="1" latinLnBrk="0" hangingPunct="1"/>
            <a:r>
              <a:rPr kumimoji="0" lang="ko-KR" altLang="en-US"/>
              <a:t>다섯째 수준</a:t>
            </a:r>
            <a:endParaRPr kumimoji="0" lang="en-US"/>
          </a:p>
        </p:txBody>
      </p:sp>
      <p:sp>
        <p:nvSpPr>
          <p:cNvPr id="14" name="날짜 개체 틀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7A2E1641-4D1D-4CB4-B77A-7A1830286FA7}" type="datetimeFigureOut">
              <a:rPr lang="ko-KR" altLang="en-US" smtClean="0"/>
              <a:t>2023-02-24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3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21235C4-D3F2-AFDE-A40A-86269E800404}"/>
              </a:ext>
            </a:extLst>
          </p:cNvPr>
          <p:cNvSpPr/>
          <p:nvPr userDrawn="1"/>
        </p:nvSpPr>
        <p:spPr>
          <a:xfrm>
            <a:off x="2" y="1282709"/>
            <a:ext cx="8248648" cy="229197"/>
          </a:xfrm>
          <a:prstGeom prst="rect">
            <a:avLst/>
          </a:prstGeom>
          <a:solidFill>
            <a:srgbClr val="A5C6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5EAC2CD-1557-4884-BC3E-168FF819AD61}"/>
              </a:ext>
            </a:extLst>
          </p:cNvPr>
          <p:cNvSpPr/>
          <p:nvPr userDrawn="1"/>
        </p:nvSpPr>
        <p:spPr>
          <a:xfrm>
            <a:off x="7372350" y="1281596"/>
            <a:ext cx="1776412" cy="230310"/>
          </a:xfrm>
          <a:prstGeom prst="rect">
            <a:avLst/>
          </a:prstGeom>
          <a:solidFill>
            <a:srgbClr val="FEE0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62787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83" r:id="rId2"/>
    <p:sldLayoutId id="2147483854" r:id="rId3"/>
    <p:sldLayoutId id="2147483855" r:id="rId4"/>
    <p:sldLayoutId id="2147483856" r:id="rId5"/>
    <p:sldLayoutId id="2147483857" r:id="rId6"/>
    <p:sldLayoutId id="2147483858" r:id="rId7"/>
    <p:sldLayoutId id="2147483859" r:id="rId8"/>
    <p:sldLayoutId id="2147483860" r:id="rId9"/>
    <p:sldLayoutId id="2147483861" r:id="rId10"/>
    <p:sldLayoutId id="2147483862" r:id="rId11"/>
    <p:sldLayoutId id="2147483863" r:id="rId12"/>
    <p:sldLayoutId id="2147483864" r:id="rId13"/>
    <p:sldLayoutId id="2147483865" r:id="rId14"/>
    <p:sldLayoutId id="2147483866" r:id="rId15"/>
    <p:sldLayoutId id="2147483867" r:id="rId16"/>
    <p:sldLayoutId id="2147483868" r:id="rId17"/>
    <p:sldLayoutId id="2147483869" r:id="rId18"/>
    <p:sldLayoutId id="2147483870" r:id="rId19"/>
  </p:sldLayoutIdLst>
  <p:txStyles>
    <p:titleStyle>
      <a:lvl1pPr algn="l" rtl="0" eaLnBrk="1" latinLnBrk="1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1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1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1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1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1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1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1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1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1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125538" y="381000"/>
            <a:ext cx="7789862" cy="571500"/>
          </a:xfrm>
          <a:prstGeom prst="rect">
            <a:avLst/>
          </a:prstGeom>
          <a:solidFill>
            <a:srgbClr val="3399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333500"/>
            <a:ext cx="8212138" cy="415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69700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884863" y="64008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/>
            </a:lvl1pPr>
          </a:lstStyle>
          <a:p>
            <a:pPr>
              <a:defRPr/>
            </a:pPr>
            <a:fld id="{20DE7D8C-454A-43DC-8947-7671D5C99DA0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1029" name="Rectangle 6"/>
          <p:cNvSpPr>
            <a:spLocks noChangeArrowheads="1"/>
          </p:cNvSpPr>
          <p:nvPr/>
        </p:nvSpPr>
        <p:spPr bwMode="auto">
          <a:xfrm>
            <a:off x="990600" y="6324600"/>
            <a:ext cx="3505200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Comic Sans MS" panose="030F0702030302020204" pitchFamily="66" charset="0"/>
                <a:ea typeface="굴림" panose="020B0600000101010101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panose="030F0702030302020204" pitchFamily="66" charset="0"/>
                <a:ea typeface="굴림" panose="020B0600000101010101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panose="030F0702030302020204" pitchFamily="66" charset="0"/>
                <a:ea typeface="굴림" panose="020B0600000101010101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panose="030F0702030302020204" pitchFamily="66" charset="0"/>
                <a:ea typeface="굴림" panose="020B0600000101010101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panose="030F0702030302020204" pitchFamily="66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  <a:ea typeface="굴림" panose="020B0600000101010101" pitchFamily="50" charset="-127"/>
              </a:defRPr>
            </a:lvl9pPr>
          </a:lstStyle>
          <a:p>
            <a:pPr>
              <a:defRPr/>
            </a:pPr>
            <a:r>
              <a:rPr lang="en-US" altLang="ko-KR" sz="1000" dirty="0">
                <a:solidFill>
                  <a:srgbClr val="FF4C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2015 </a:t>
            </a:r>
            <a:r>
              <a:rPr lang="ko-KR" altLang="en-US" sz="1000" dirty="0">
                <a:solidFill>
                  <a:srgbClr val="FF4C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천인국</a:t>
            </a:r>
            <a:r>
              <a:rPr lang="en-US" altLang="ko-KR" sz="1000" dirty="0">
                <a:solidFill>
                  <a:srgbClr val="FF4C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&amp;</a:t>
            </a:r>
            <a:r>
              <a:rPr lang="ko-KR" altLang="en-US" sz="1000" dirty="0" err="1">
                <a:solidFill>
                  <a:srgbClr val="FF4C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인피니티북스</a:t>
            </a:r>
            <a:r>
              <a:rPr lang="ko-KR" altLang="en-US" sz="1000" dirty="0">
                <a:solidFill>
                  <a:srgbClr val="FF4C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altLang="ko-KR" sz="1000" dirty="0">
                <a:solidFill>
                  <a:srgbClr val="FF4C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 rights reserved</a:t>
            </a:r>
          </a:p>
        </p:txBody>
      </p:sp>
      <p:pic>
        <p:nvPicPr>
          <p:cNvPr id="1030" name="Picture 7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37" t="7674" r="13051" b="25082"/>
          <a:stretch>
            <a:fillRect/>
          </a:stretch>
        </p:blipFill>
        <p:spPr bwMode="auto">
          <a:xfrm>
            <a:off x="238125" y="187325"/>
            <a:ext cx="514350" cy="901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051167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2" r:id="rId1"/>
    <p:sldLayoutId id="2147483873" r:id="rId2"/>
    <p:sldLayoutId id="2147483874" r:id="rId3"/>
    <p:sldLayoutId id="2147483875" r:id="rId4"/>
    <p:sldLayoutId id="2147483876" r:id="rId5"/>
    <p:sldLayoutId id="2147483877" r:id="rId6"/>
    <p:sldLayoutId id="2147483878" r:id="rId7"/>
    <p:sldLayoutId id="2147483879" r:id="rId8"/>
    <p:sldLayoutId id="2147483880" r:id="rId9"/>
    <p:sldLayoutId id="2147483881" r:id="rId10"/>
    <p:sldLayoutId id="2147483882" r:id="rId11"/>
  </p:sldLayoutIdLst>
  <p:transition spd="med"/>
  <p:txStyles>
    <p:titleStyle>
      <a:lvl1pPr algn="ctr" rtl="0" eaLnBrk="1" fontAlgn="base" latinLnBrk="1" hangingPunct="1">
        <a:spcBef>
          <a:spcPct val="0"/>
        </a:spcBef>
        <a:spcAft>
          <a:spcPct val="0"/>
        </a:spcAft>
        <a:defRPr kumimoji="1" sz="4000">
          <a:solidFill>
            <a:schemeClr val="accent1"/>
          </a:solidFill>
          <a:latin typeface="+mj-lt"/>
          <a:ea typeface="+mj-ea"/>
          <a:cs typeface="+mj-cs"/>
        </a:defRPr>
      </a:lvl1pPr>
      <a:lvl2pPr algn="ctr" rtl="0" eaLnBrk="1" fontAlgn="base" latinLnBrk="1" hangingPunct="1">
        <a:spcBef>
          <a:spcPct val="0"/>
        </a:spcBef>
        <a:spcAft>
          <a:spcPct val="0"/>
        </a:spcAft>
        <a:defRPr kumimoji="1" sz="4000">
          <a:solidFill>
            <a:schemeClr val="accent1"/>
          </a:solidFill>
          <a:latin typeface="Comic Sans MS" pitchFamily="66" charset="0"/>
          <a:ea typeface="굴림" pitchFamily="50" charset="-127"/>
        </a:defRPr>
      </a:lvl2pPr>
      <a:lvl3pPr algn="ctr" rtl="0" eaLnBrk="1" fontAlgn="base" latinLnBrk="1" hangingPunct="1">
        <a:spcBef>
          <a:spcPct val="0"/>
        </a:spcBef>
        <a:spcAft>
          <a:spcPct val="0"/>
        </a:spcAft>
        <a:defRPr kumimoji="1" sz="4000">
          <a:solidFill>
            <a:schemeClr val="accent1"/>
          </a:solidFill>
          <a:latin typeface="Comic Sans MS" pitchFamily="66" charset="0"/>
          <a:ea typeface="굴림" pitchFamily="50" charset="-127"/>
        </a:defRPr>
      </a:lvl3pPr>
      <a:lvl4pPr algn="ctr" rtl="0" eaLnBrk="1" fontAlgn="base" latinLnBrk="1" hangingPunct="1">
        <a:spcBef>
          <a:spcPct val="0"/>
        </a:spcBef>
        <a:spcAft>
          <a:spcPct val="0"/>
        </a:spcAft>
        <a:defRPr kumimoji="1" sz="4000">
          <a:solidFill>
            <a:schemeClr val="accent1"/>
          </a:solidFill>
          <a:latin typeface="Comic Sans MS" pitchFamily="66" charset="0"/>
          <a:ea typeface="굴림" pitchFamily="50" charset="-127"/>
        </a:defRPr>
      </a:lvl4pPr>
      <a:lvl5pPr algn="ctr" rtl="0" eaLnBrk="1" fontAlgn="base" latinLnBrk="1" hangingPunct="1">
        <a:spcBef>
          <a:spcPct val="0"/>
        </a:spcBef>
        <a:spcAft>
          <a:spcPct val="0"/>
        </a:spcAft>
        <a:defRPr kumimoji="1" sz="4000">
          <a:solidFill>
            <a:schemeClr val="accent1"/>
          </a:solidFill>
          <a:latin typeface="Comic Sans MS" pitchFamily="66" charset="0"/>
          <a:ea typeface="굴림" pitchFamily="50" charset="-127"/>
        </a:defRPr>
      </a:lvl5pPr>
      <a:lvl6pPr marL="457200" algn="ctr" rtl="0" eaLnBrk="1" fontAlgn="base" latinLnBrk="1" hangingPunct="1">
        <a:spcBef>
          <a:spcPct val="0"/>
        </a:spcBef>
        <a:spcAft>
          <a:spcPct val="0"/>
        </a:spcAft>
        <a:defRPr kumimoji="1" sz="4000">
          <a:solidFill>
            <a:schemeClr val="tx1"/>
          </a:solidFill>
          <a:latin typeface="Comic Sans MS" pitchFamily="66" charset="0"/>
          <a:ea typeface="굴림" pitchFamily="50" charset="-127"/>
        </a:defRPr>
      </a:lvl6pPr>
      <a:lvl7pPr marL="914400" algn="ctr" rtl="0" eaLnBrk="1" fontAlgn="base" latinLnBrk="1" hangingPunct="1">
        <a:spcBef>
          <a:spcPct val="0"/>
        </a:spcBef>
        <a:spcAft>
          <a:spcPct val="0"/>
        </a:spcAft>
        <a:defRPr kumimoji="1" sz="4000">
          <a:solidFill>
            <a:schemeClr val="tx1"/>
          </a:solidFill>
          <a:latin typeface="Comic Sans MS" pitchFamily="66" charset="0"/>
          <a:ea typeface="굴림" pitchFamily="50" charset="-127"/>
        </a:defRPr>
      </a:lvl7pPr>
      <a:lvl8pPr marL="1371600" algn="ctr" rtl="0" eaLnBrk="1" fontAlgn="base" latinLnBrk="1" hangingPunct="1">
        <a:spcBef>
          <a:spcPct val="0"/>
        </a:spcBef>
        <a:spcAft>
          <a:spcPct val="0"/>
        </a:spcAft>
        <a:defRPr kumimoji="1" sz="4000">
          <a:solidFill>
            <a:schemeClr val="tx1"/>
          </a:solidFill>
          <a:latin typeface="Comic Sans MS" pitchFamily="66" charset="0"/>
          <a:ea typeface="굴림" pitchFamily="50" charset="-127"/>
        </a:defRPr>
      </a:lvl8pPr>
      <a:lvl9pPr marL="1828800" algn="ctr" rtl="0" eaLnBrk="1" fontAlgn="base" latinLnBrk="1" hangingPunct="1">
        <a:spcBef>
          <a:spcPct val="0"/>
        </a:spcBef>
        <a:spcAft>
          <a:spcPct val="0"/>
        </a:spcAft>
        <a:defRPr kumimoji="1" sz="4000">
          <a:solidFill>
            <a:schemeClr val="tx1"/>
          </a:solidFill>
          <a:latin typeface="Comic Sans MS" pitchFamily="66" charset="0"/>
          <a:ea typeface="굴림" pitchFamily="50" charset="-127"/>
        </a:defRPr>
      </a:lvl9pPr>
    </p:titleStyle>
    <p:bodyStyle>
      <a:lvl1pPr marL="342900" indent="-342900" algn="l" rtl="0" eaLnBrk="1" fontAlgn="base" latinLnBrk="1" hangingPunct="1">
        <a:spcBef>
          <a:spcPct val="20000"/>
        </a:spcBef>
        <a:spcAft>
          <a:spcPct val="0"/>
        </a:spcAft>
        <a:buClr>
          <a:schemeClr val="folHlink"/>
        </a:buClr>
        <a:buFont typeface="Symbol" panose="05050102010706020507" pitchFamily="18" charset="2"/>
        <a:buChar char="·"/>
        <a:defRPr kumimoji="1" sz="20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latinLnBrk="1" hangingPunct="1">
        <a:spcBef>
          <a:spcPct val="20000"/>
        </a:spcBef>
        <a:spcAft>
          <a:spcPct val="0"/>
        </a:spcAft>
        <a:buClr>
          <a:schemeClr val="bg2"/>
        </a:buClr>
        <a:buFont typeface="Symbol" panose="05050102010706020507" pitchFamily="18" charset="2"/>
        <a:buChar char="·"/>
        <a:defRPr kumimoji="1" sz="20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hlink"/>
        </a:buClr>
        <a:buFont typeface="Symbol" panose="05050102010706020507" pitchFamily="18" charset="2"/>
        <a:buChar char="·"/>
        <a:defRPr kumimoji="1">
          <a:solidFill>
            <a:schemeClr val="tx1"/>
          </a:solidFill>
          <a:latin typeface="+mn-lt"/>
          <a:ea typeface="+mn-ea"/>
        </a:defRPr>
      </a:lvl3pPr>
      <a:lvl4pPr marL="16002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hlink"/>
        </a:buClr>
        <a:buFont typeface="Symbol" panose="05050102010706020507" pitchFamily="18" charset="2"/>
        <a:buChar char="·"/>
        <a:defRPr kumimoji="1"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hlink"/>
        </a:buClr>
        <a:buFont typeface="Symbol" panose="05050102010706020507" pitchFamily="18" charset="2"/>
        <a:buChar char="·"/>
        <a:defRPr kumimoji="1" sz="14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hlink"/>
        </a:buClr>
        <a:buFont typeface="Symbol" pitchFamily="18" charset="2"/>
        <a:buChar char="·"/>
        <a:defRPr kumimoji="1" sz="14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hlink"/>
        </a:buClr>
        <a:buFont typeface="Symbol" pitchFamily="18" charset="2"/>
        <a:buChar char="·"/>
        <a:defRPr kumimoji="1" sz="14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hlink"/>
        </a:buClr>
        <a:buFont typeface="Symbol" pitchFamily="18" charset="2"/>
        <a:buChar char="·"/>
        <a:defRPr kumimoji="1" sz="14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hlink"/>
        </a:buClr>
        <a:buFont typeface="Symbol" pitchFamily="18" charset="2"/>
        <a:buChar char="·"/>
        <a:defRPr kumimoji="1" sz="14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wmf"/><Relationship Id="rId2" Type="http://schemas.openxmlformats.org/officeDocument/2006/relationships/image" Target="../media/image23.wmf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18</a:t>
            </a:r>
            <a:r>
              <a:rPr lang="ko-KR" altLang="en-US" dirty="0"/>
              <a:t>장 생성 모델</a:t>
            </a:r>
          </a:p>
        </p:txBody>
      </p:sp>
    </p:spTree>
    <p:extLst>
      <p:ext uri="{BB962C8B-B14F-4D97-AF65-F5344CB8AC3E}">
        <p14:creationId xmlns:p14="http://schemas.microsoft.com/office/powerpoint/2010/main" val="39385547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71CBB9-07F9-4DDE-8A4A-7649E847E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GAN</a:t>
            </a:r>
            <a:r>
              <a:rPr lang="ko-KR" altLang="en-US" dirty="0"/>
              <a:t>을 이용한 결과물</a:t>
            </a: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A05982C4-2FD2-7103-BB6E-87445BA9ACA6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773984" y="1600200"/>
            <a:ext cx="7830982" cy="4495800"/>
          </a:xfrm>
        </p:spPr>
      </p:pic>
    </p:spTree>
    <p:extLst>
      <p:ext uri="{BB962C8B-B14F-4D97-AF65-F5344CB8AC3E}">
        <p14:creationId xmlns:p14="http://schemas.microsoft.com/office/powerpoint/2010/main" val="23735673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CE6538-1515-4BBD-9EEF-6EA02D57A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GAN</a:t>
            </a:r>
            <a:r>
              <a:rPr lang="ko-KR" altLang="en-US" dirty="0"/>
              <a:t>의 구조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54D145D-C3AF-4ED7-8EC8-3FD0103321F4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생성자</a:t>
            </a:r>
            <a:r>
              <a:rPr lang="en-US" altLang="ko-KR" dirty="0"/>
              <a:t>(generator): </a:t>
            </a:r>
            <a:r>
              <a:rPr lang="ko-KR" altLang="en-US" dirty="0"/>
              <a:t>가짜 데이터를 생성하는 것을 학습한다</a:t>
            </a:r>
            <a:r>
              <a:rPr lang="en-US" altLang="ko-KR" dirty="0"/>
              <a:t>. </a:t>
            </a:r>
            <a:r>
              <a:rPr lang="ko-KR" altLang="en-US" dirty="0"/>
              <a:t>생성된 데이터는 판별자를 위한 학습 예제가 된다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판별자</a:t>
            </a:r>
            <a:r>
              <a:rPr lang="en-US" altLang="ko-KR" dirty="0"/>
              <a:t>(discriminator): </a:t>
            </a:r>
            <a:r>
              <a:rPr lang="ko-KR" altLang="en-US" dirty="0"/>
              <a:t>생성자의 가짜 데이터를 진짜 데이터와 구분하는 방법을 학습한다</a:t>
            </a:r>
            <a:r>
              <a:rPr lang="en-US" altLang="ko-KR" dirty="0"/>
              <a:t>. </a:t>
            </a:r>
            <a:r>
              <a:rPr lang="ko-KR" altLang="en-US" dirty="0"/>
              <a:t>판별자는 생성자가 유사하지 않은 데이터를 생성하면 불이익을 준다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436E329-F60A-3848-BF5E-78223F1CF8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696" y="3284984"/>
            <a:ext cx="6300192" cy="2995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620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7CD971-E79F-4E52-91FE-7D26AB42EE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GAN </a:t>
            </a:r>
            <a:r>
              <a:rPr lang="ko-KR" altLang="en-US" dirty="0"/>
              <a:t>훈련 과정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1B5D9E2-0526-4760-AAAD-A20352F62443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판별자</a:t>
            </a:r>
            <a:r>
              <a:rPr lang="ko-KR" altLang="en-US" dirty="0"/>
              <a:t> 훈련과 생성자 훈련이 번갈아 가며 수행된다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GAN </a:t>
            </a:r>
            <a:r>
              <a:rPr lang="ko-KR" altLang="en-US" dirty="0"/>
              <a:t>훈련이 시작될 때 생성자는 아직 무엇을 만들어야 하는지 전혀 알지 못한다</a:t>
            </a:r>
            <a:r>
              <a:rPr lang="en-US" altLang="ko-KR" dirty="0"/>
              <a:t>. </a:t>
            </a:r>
            <a:r>
              <a:rPr lang="ko-KR" altLang="en-US" dirty="0"/>
              <a:t>따라서 입력으로 임의의 노이즈가 공급되며</a:t>
            </a:r>
            <a:r>
              <a:rPr lang="en-US" altLang="ko-KR" dirty="0"/>
              <a:t>, </a:t>
            </a:r>
            <a:r>
              <a:rPr lang="ko-KR" altLang="en-US" dirty="0"/>
              <a:t>생성자는 출력으로 임의의 노이즈 이미지를 생성한다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이러한 </a:t>
            </a:r>
            <a:r>
              <a:rPr lang="ko-KR" altLang="en-US" dirty="0" err="1"/>
              <a:t>저품질</a:t>
            </a:r>
            <a:r>
              <a:rPr lang="ko-KR" altLang="en-US" dirty="0"/>
              <a:t> 가짜 이미지는 진짜 이미지와 극명하게 대조되므로</a:t>
            </a:r>
            <a:r>
              <a:rPr lang="en-US" altLang="ko-KR" dirty="0"/>
              <a:t>, </a:t>
            </a:r>
            <a:r>
              <a:rPr lang="ko-KR" altLang="en-US" dirty="0"/>
              <a:t>판별자는 처음에 진짜와 가짜를 판별하는 데 전혀 문제가 없다</a:t>
            </a:r>
            <a:r>
              <a:rPr lang="en-US" altLang="ko-KR" dirty="0"/>
              <a:t>. </a:t>
            </a:r>
            <a:r>
              <a:rPr lang="ko-KR" altLang="en-US" dirty="0"/>
              <a:t>그러나 생성자가 훈련되면서 진짜 이미지의 일부 구조를 복제하는 방법을 점차적으로 학습한다</a:t>
            </a:r>
            <a:r>
              <a:rPr lang="en-US" altLang="ko-KR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4902152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15A9E9-0B72-4BA8-9971-15BFEF36F0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사진을 생성하는 </a:t>
            </a:r>
            <a:r>
              <a:rPr lang="en-US" altLang="ko-KR" dirty="0"/>
              <a:t>GAN</a:t>
            </a:r>
            <a:endParaRPr lang="ko-KR" altLang="en-US" dirty="0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2A8D61D5-E7D4-A1C0-FBC4-E226D94F7ABC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612775" y="1745890"/>
            <a:ext cx="8153400" cy="4204420"/>
          </a:xfrm>
        </p:spPr>
      </p:pic>
    </p:spTree>
    <p:extLst>
      <p:ext uri="{BB962C8B-B14F-4D97-AF65-F5344CB8AC3E}">
        <p14:creationId xmlns:p14="http://schemas.microsoft.com/office/powerpoint/2010/main" val="25957096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06DFC6-B844-478A-BA79-A21F7B73E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판별자</a:t>
            </a:r>
            <a:r>
              <a:rPr lang="ko-KR" altLang="en-US" dirty="0"/>
              <a:t> 훈련</a:t>
            </a: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501130CB-25DF-981D-D3B6-85CC94927386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612775" y="1889910"/>
            <a:ext cx="8153400" cy="3916380"/>
          </a:xfrm>
        </p:spPr>
      </p:pic>
    </p:spTree>
    <p:extLst>
      <p:ext uri="{BB962C8B-B14F-4D97-AF65-F5344CB8AC3E}">
        <p14:creationId xmlns:p14="http://schemas.microsoft.com/office/powerpoint/2010/main" val="6999448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AAFD69-EAE2-4EB9-AC8D-F82935C0E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생성자 훈련</a:t>
            </a:r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60A176E6-AA17-416C-1D70-9B5B5CECD131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612775" y="2091580"/>
            <a:ext cx="8153400" cy="3513040"/>
          </a:xfrm>
        </p:spPr>
      </p:pic>
      <p:sp>
        <p:nvSpPr>
          <p:cNvPr id="6" name="말풍선: 모서리가 둥근 사각형 5">
            <a:extLst>
              <a:ext uri="{FF2B5EF4-FFF2-40B4-BE49-F238E27FC236}">
                <a16:creationId xmlns:a16="http://schemas.microsoft.com/office/drawing/2014/main" id="{C4BACEC2-CD8F-483B-9C10-19B4F665FC4D}"/>
              </a:ext>
            </a:extLst>
          </p:cNvPr>
          <p:cNvSpPr/>
          <p:nvPr/>
        </p:nvSpPr>
        <p:spPr>
          <a:xfrm>
            <a:off x="7020272" y="1192880"/>
            <a:ext cx="3312368" cy="1152128"/>
          </a:xfrm>
          <a:prstGeom prst="wedgeRoundRectCallout">
            <a:avLst>
              <a:gd name="adj1" fmla="val -26406"/>
              <a:gd name="adj2" fmla="val 130217"/>
              <a:gd name="adj3" fmla="val 16667"/>
            </a:avLst>
          </a:prstGeom>
          <a:solidFill>
            <a:srgbClr val="FFFF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판별자가 </a:t>
            </a:r>
            <a:r>
              <a:rPr lang="en-US" altLang="ko-KR" dirty="0">
                <a:solidFill>
                  <a:schemeClr val="tx1"/>
                </a:solidFill>
              </a:rPr>
              <a:t>y=0</a:t>
            </a:r>
            <a:r>
              <a:rPr lang="ko-KR" altLang="en-US" dirty="0">
                <a:solidFill>
                  <a:schemeClr val="tx1"/>
                </a:solidFill>
              </a:rPr>
              <a:t>으로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판정하면 손실이 커져서 생성자 학습이 이용된다</a:t>
            </a:r>
            <a:r>
              <a:rPr lang="en-US" altLang="ko-KR" dirty="0">
                <a:solidFill>
                  <a:schemeClr val="tx1"/>
                </a:solidFill>
              </a:rPr>
              <a:t>. 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54720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91EBA4-AF8F-4EC7-8257-EC5218A87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</a:t>
            </a:r>
            <a:r>
              <a:rPr lang="en-US" altLang="ko-KR" dirty="0"/>
              <a:t>: GAN</a:t>
            </a:r>
            <a:r>
              <a:rPr lang="ko-KR" altLang="en-US" dirty="0"/>
              <a:t>으로 숫자 이미지 생성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B3B4922-72A9-4B3C-BE94-1DFC179ECB47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가장 전형적인 예제는 </a:t>
            </a:r>
            <a:r>
              <a:rPr lang="en-US" altLang="ko-KR" dirty="0"/>
              <a:t>MNIST </a:t>
            </a:r>
            <a:r>
              <a:rPr lang="ko-KR" altLang="en-US" dirty="0"/>
              <a:t>필기체 숫자 이미지를 가지고 가상적인 숫자 이미지를 생성해보는 것이다</a:t>
            </a:r>
            <a:r>
              <a:rPr lang="en-US" altLang="ko-KR" dirty="0"/>
              <a:t>. -&gt; </a:t>
            </a:r>
            <a:r>
              <a:rPr lang="ko-KR" altLang="en-US" dirty="0"/>
              <a:t>실제 이미지 생성은 학습 시간이 너무 오래 걸린다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2455477-AD1A-4CA8-A747-5CBD238D6B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712" y="2707990"/>
            <a:ext cx="5595912" cy="3784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839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18A920-CDEB-42D4-A3BB-D8151100D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필요한 모듈들을 포함시킨다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50B5DBE-95A4-46EB-9C62-AC19C780F2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6650" y="1628800"/>
            <a:ext cx="8153400" cy="2808312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vert="horz" wrap="square">
            <a:noAutofit/>
          </a:bodyPr>
          <a:lstStyle>
            <a:lvl1pPr marL="342900" indent="-342900" algn="l" rtl="0" eaLnBrk="0" latinLnBrk="1" hangingPunct="0"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Arial" panose="020B0604020202020204" pitchFamily="34" charset="0"/>
              </a:defRPr>
            </a:lvl1pPr>
            <a:lvl2pPr marL="742950" indent="-285750" algn="l" rtl="0" eaLnBrk="0" latinLnBrk="1" hangingPunct="0">
              <a:spcBef>
                <a:spcPts val="55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§"/>
              <a:defRPr kumimoji="1" sz="20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Arial" panose="020B0604020202020204" pitchFamily="34" charset="0"/>
              </a:defRPr>
            </a:lvl2pPr>
            <a:lvl3pPr marL="1143000" indent="-228600" algn="l" rtl="0" eaLnBrk="0" latinLnBrk="1" hangingPunct="0">
              <a:spcBef>
                <a:spcPts val="5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§"/>
              <a:defRPr kumimoji="1" sz="20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Arial" panose="020B0604020202020204" pitchFamily="34" charset="0"/>
              </a:defRPr>
            </a:lvl3pPr>
            <a:lvl4pPr marL="1600200" indent="-228600" algn="l" rtl="0" eaLnBrk="0" latinLnBrk="1" hangingPunct="0">
              <a:spcBef>
                <a:spcPts val="400"/>
              </a:spcBef>
              <a:buClr>
                <a:schemeClr val="accent3"/>
              </a:buClr>
              <a:buSzPct val="75000"/>
              <a:buFont typeface="Wingdings" panose="05000000000000000000" pitchFamily="2" charset="2"/>
              <a:buChar char=""/>
              <a:defRPr kumimoji="1" sz="18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Arial" panose="020B0604020202020204" pitchFamily="34" charset="0"/>
              </a:defRPr>
            </a:lvl4pPr>
            <a:lvl5pPr marL="2057400" indent="-228600" algn="l" rtl="0" eaLnBrk="0" latinLnBrk="1" hangingPunct="0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1" sz="18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Arial" panose="020B0604020202020204" pitchFamily="34" charset="0"/>
              </a:defRPr>
            </a:lvl5pPr>
            <a:lvl6pPr marL="25146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/>
              <a:buChar char="§"/>
              <a:defRPr kumimoji="1" sz="1800" kern="1200" baseline="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9718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Font typeface="Wingdings"/>
              <a:buChar char="§"/>
              <a:defRPr kumimoji="1" sz="1800" kern="1200" baseline="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4290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buClr>
                <a:schemeClr val="accent3"/>
              </a:buClr>
              <a:buFont typeface="Wingdings"/>
              <a:buChar char="§"/>
              <a:defRPr kumimoji="1" sz="1800" kern="1200" baseline="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8862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buClr>
                <a:schemeClr val="accent4"/>
              </a:buClr>
              <a:buFont typeface="Wingdings"/>
              <a:buChar char="§"/>
              <a:defRPr kumimoji="1" sz="1800" kern="1200" baseline="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400" dirty="0">
                <a:solidFill>
                  <a:srgbClr val="000000"/>
                </a:solidFill>
                <a:latin typeface="Trebuchet MS" panose="020B0603020202020204" pitchFamily="34" charset="0"/>
              </a:rPr>
              <a:t>import </a:t>
            </a:r>
            <a:r>
              <a:rPr lang="en-US" altLang="ko-KR" sz="14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numpy</a:t>
            </a:r>
            <a:r>
              <a:rPr lang="en-US" altLang="ko-KR" sz="1400" dirty="0">
                <a:solidFill>
                  <a:srgbClr val="000000"/>
                </a:solidFill>
                <a:latin typeface="Trebuchet MS" panose="020B0603020202020204" pitchFamily="34" charset="0"/>
              </a:rPr>
              <a:t> as np</a:t>
            </a: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400" dirty="0">
                <a:solidFill>
                  <a:srgbClr val="000000"/>
                </a:solidFill>
                <a:latin typeface="Trebuchet MS" panose="020B0603020202020204" pitchFamily="34" charset="0"/>
              </a:rPr>
              <a:t>import </a:t>
            </a:r>
            <a:r>
              <a:rPr lang="en-US" altLang="ko-KR" sz="14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tensorflow</a:t>
            </a:r>
            <a:r>
              <a:rPr lang="en-US" altLang="ko-KR" sz="1400" dirty="0">
                <a:solidFill>
                  <a:srgbClr val="000000"/>
                </a:solidFill>
                <a:latin typeface="Trebuchet MS" panose="020B0603020202020204" pitchFamily="34" charset="0"/>
              </a:rPr>
              <a:t> as </a:t>
            </a:r>
            <a:r>
              <a:rPr lang="en-US" altLang="ko-KR" sz="14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tf</a:t>
            </a:r>
            <a:endParaRPr lang="en-US" altLang="ko-KR" sz="1400" dirty="0">
              <a:solidFill>
                <a:srgbClr val="000000"/>
              </a:solidFill>
              <a:latin typeface="Trebuchet MS" panose="020B0603020202020204" pitchFamily="34" charset="0"/>
            </a:endParaRP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400" dirty="0">
                <a:solidFill>
                  <a:srgbClr val="000000"/>
                </a:solidFill>
                <a:latin typeface="Trebuchet MS" panose="020B0603020202020204" pitchFamily="34" charset="0"/>
              </a:rPr>
              <a:t>from matplotlib import </a:t>
            </a:r>
            <a:r>
              <a:rPr lang="en-US" altLang="ko-KR" sz="14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pyplot</a:t>
            </a:r>
            <a:r>
              <a:rPr lang="en-US" altLang="ko-KR" sz="1400" dirty="0">
                <a:solidFill>
                  <a:srgbClr val="000000"/>
                </a:solidFill>
                <a:latin typeface="Trebuchet MS" panose="020B0603020202020204" pitchFamily="34" charset="0"/>
              </a:rPr>
              <a:t> as </a:t>
            </a:r>
            <a:r>
              <a:rPr lang="en-US" altLang="ko-KR" sz="14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plt</a:t>
            </a:r>
            <a:endParaRPr lang="en-US" altLang="ko-KR" sz="1400" dirty="0">
              <a:solidFill>
                <a:srgbClr val="000000"/>
              </a:solidFill>
              <a:latin typeface="Trebuchet MS" panose="020B0603020202020204" pitchFamily="34" charset="0"/>
            </a:endParaRP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endParaRPr lang="en-US" altLang="ko-KR" sz="1400" dirty="0">
              <a:solidFill>
                <a:srgbClr val="000000"/>
              </a:solidFill>
              <a:latin typeface="Trebuchet MS" panose="020B0603020202020204" pitchFamily="34" charset="0"/>
            </a:endParaRP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400" dirty="0">
                <a:solidFill>
                  <a:srgbClr val="000000"/>
                </a:solidFill>
                <a:latin typeface="Trebuchet MS" panose="020B0603020202020204" pitchFamily="34" charset="0"/>
              </a:rPr>
              <a:t># </a:t>
            </a:r>
            <a:r>
              <a:rPr lang="ko-KR" altLang="en-US" sz="1400" dirty="0">
                <a:solidFill>
                  <a:srgbClr val="000000"/>
                </a:solidFill>
                <a:latin typeface="Trebuchet MS" panose="020B0603020202020204" pitchFamily="34" charset="0"/>
              </a:rPr>
              <a:t>학습 데이터와 테스트 데이터 분리</a:t>
            </a: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400" dirty="0">
                <a:solidFill>
                  <a:srgbClr val="000000"/>
                </a:solidFill>
                <a:latin typeface="Trebuchet MS" panose="020B0603020202020204" pitchFamily="34" charset="0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x_train</a:t>
            </a:r>
            <a:r>
              <a:rPr lang="en-US" altLang="ko-KR" sz="1400" dirty="0">
                <a:solidFill>
                  <a:srgbClr val="000000"/>
                </a:solidFill>
                <a:latin typeface="Trebuchet MS" panose="020B0603020202020204" pitchFamily="34" charset="0"/>
              </a:rPr>
              <a:t>, </a:t>
            </a:r>
            <a:r>
              <a:rPr lang="en-US" altLang="ko-KR" sz="14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y_train</a:t>
            </a:r>
            <a:r>
              <a:rPr lang="en-US" altLang="ko-KR" sz="1400" dirty="0">
                <a:solidFill>
                  <a:srgbClr val="000000"/>
                </a:solidFill>
                <a:latin typeface="Trebuchet MS" panose="020B0603020202020204" pitchFamily="34" charset="0"/>
              </a:rPr>
              <a:t>), (</a:t>
            </a:r>
            <a:r>
              <a:rPr lang="en-US" altLang="ko-KR" sz="14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x_test</a:t>
            </a:r>
            <a:r>
              <a:rPr lang="en-US" altLang="ko-KR" sz="1400" dirty="0">
                <a:solidFill>
                  <a:srgbClr val="000000"/>
                </a:solidFill>
                <a:latin typeface="Trebuchet MS" panose="020B0603020202020204" pitchFamily="34" charset="0"/>
              </a:rPr>
              <a:t>, </a:t>
            </a:r>
            <a:r>
              <a:rPr lang="en-US" altLang="ko-KR" sz="14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y_test</a:t>
            </a:r>
            <a:r>
              <a:rPr lang="en-US" altLang="ko-KR" sz="1400" dirty="0">
                <a:solidFill>
                  <a:srgbClr val="000000"/>
                </a:solidFill>
                <a:latin typeface="Trebuchet MS" panose="020B0603020202020204" pitchFamily="34" charset="0"/>
              </a:rPr>
              <a:t>) = </a:t>
            </a:r>
            <a:r>
              <a:rPr lang="en-US" altLang="ko-KR" sz="14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tf.keras.datasets.mnist.load_data</a:t>
            </a:r>
            <a:r>
              <a:rPr lang="en-US" altLang="ko-KR" sz="1400" dirty="0">
                <a:solidFill>
                  <a:srgbClr val="000000"/>
                </a:solidFill>
                <a:latin typeface="Trebuchet MS" panose="020B0603020202020204" pitchFamily="34" charset="0"/>
              </a:rPr>
              <a:t>()</a:t>
            </a: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endParaRPr lang="en-US" altLang="ko-KR" sz="1400" dirty="0">
              <a:solidFill>
                <a:srgbClr val="000000"/>
              </a:solidFill>
              <a:latin typeface="Trebuchet MS" panose="020B0603020202020204" pitchFamily="34" charset="0"/>
            </a:endParaRP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400" dirty="0">
                <a:solidFill>
                  <a:srgbClr val="000000"/>
                </a:solidFill>
                <a:latin typeface="Trebuchet MS" panose="020B0603020202020204" pitchFamily="34" charset="0"/>
              </a:rPr>
              <a:t># </a:t>
            </a:r>
            <a:r>
              <a:rPr lang="ko-KR" altLang="en-US" sz="1400" dirty="0">
                <a:solidFill>
                  <a:srgbClr val="000000"/>
                </a:solidFill>
                <a:latin typeface="Trebuchet MS" panose="020B0603020202020204" pitchFamily="34" charset="0"/>
              </a:rPr>
              <a:t>이미지를 </a:t>
            </a:r>
            <a:r>
              <a:rPr lang="en-US" altLang="ko-KR" sz="1400" dirty="0">
                <a:solidFill>
                  <a:srgbClr val="000000"/>
                </a:solidFill>
                <a:latin typeface="Trebuchet MS" panose="020B0603020202020204" pitchFamily="34" charset="0"/>
              </a:rPr>
              <a:t>[0, 1] </a:t>
            </a:r>
            <a:r>
              <a:rPr lang="ko-KR" altLang="en-US" sz="1400" dirty="0">
                <a:solidFill>
                  <a:srgbClr val="000000"/>
                </a:solidFill>
                <a:latin typeface="Trebuchet MS" panose="020B0603020202020204" pitchFamily="34" charset="0"/>
              </a:rPr>
              <a:t>범위로 스케일링</a:t>
            </a: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4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x_train</a:t>
            </a:r>
            <a:r>
              <a:rPr lang="en-US" altLang="ko-KR" sz="1400" dirty="0">
                <a:solidFill>
                  <a:srgbClr val="000000"/>
                </a:solidFill>
                <a:latin typeface="Trebuchet MS" panose="020B0603020202020204" pitchFamily="34" charset="0"/>
              </a:rPr>
              <a:t> = </a:t>
            </a:r>
            <a:r>
              <a:rPr lang="en-US" altLang="ko-KR" sz="14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x_train.astype</a:t>
            </a:r>
            <a:r>
              <a:rPr lang="en-US" altLang="ko-KR" sz="1400" dirty="0">
                <a:solidFill>
                  <a:srgbClr val="000000"/>
                </a:solidFill>
                <a:latin typeface="Trebuchet MS" panose="020B0603020202020204" pitchFamily="34" charset="0"/>
              </a:rPr>
              <a:t>("float32") / 255</a:t>
            </a: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4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x_test</a:t>
            </a:r>
            <a:r>
              <a:rPr lang="en-US" altLang="ko-KR" sz="1400" dirty="0">
                <a:solidFill>
                  <a:srgbClr val="000000"/>
                </a:solidFill>
                <a:latin typeface="Trebuchet MS" panose="020B0603020202020204" pitchFamily="34" charset="0"/>
              </a:rPr>
              <a:t> = </a:t>
            </a:r>
            <a:r>
              <a:rPr lang="en-US" altLang="ko-KR" sz="14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x_test.astype</a:t>
            </a:r>
            <a:r>
              <a:rPr lang="en-US" altLang="ko-KR" sz="1400" dirty="0">
                <a:solidFill>
                  <a:srgbClr val="000000"/>
                </a:solidFill>
                <a:latin typeface="Trebuchet MS" panose="020B0603020202020204" pitchFamily="34" charset="0"/>
              </a:rPr>
              <a:t>("float32") / 255</a:t>
            </a:r>
          </a:p>
        </p:txBody>
      </p:sp>
    </p:spTree>
    <p:extLst>
      <p:ext uri="{BB962C8B-B14F-4D97-AF65-F5344CB8AC3E}">
        <p14:creationId xmlns:p14="http://schemas.microsoft.com/office/powerpoint/2010/main" val="23264000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18A920-CDEB-42D4-A3BB-D8151100D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입력 데이터 평탄화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50B5DBE-95A4-46EB-9C62-AC19C780F2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6650" y="1628800"/>
            <a:ext cx="8153400" cy="1512168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vert="horz" wrap="square">
            <a:noAutofit/>
          </a:bodyPr>
          <a:lstStyle>
            <a:lvl1pPr marL="342900" indent="-342900" algn="l" rtl="0" eaLnBrk="0" latinLnBrk="1" hangingPunct="0"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Arial" panose="020B0604020202020204" pitchFamily="34" charset="0"/>
              </a:defRPr>
            </a:lvl1pPr>
            <a:lvl2pPr marL="742950" indent="-285750" algn="l" rtl="0" eaLnBrk="0" latinLnBrk="1" hangingPunct="0">
              <a:spcBef>
                <a:spcPts val="55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§"/>
              <a:defRPr kumimoji="1" sz="20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Arial" panose="020B0604020202020204" pitchFamily="34" charset="0"/>
              </a:defRPr>
            </a:lvl2pPr>
            <a:lvl3pPr marL="1143000" indent="-228600" algn="l" rtl="0" eaLnBrk="0" latinLnBrk="1" hangingPunct="0">
              <a:spcBef>
                <a:spcPts val="5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§"/>
              <a:defRPr kumimoji="1" sz="20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Arial" panose="020B0604020202020204" pitchFamily="34" charset="0"/>
              </a:defRPr>
            </a:lvl3pPr>
            <a:lvl4pPr marL="1600200" indent="-228600" algn="l" rtl="0" eaLnBrk="0" latinLnBrk="1" hangingPunct="0">
              <a:spcBef>
                <a:spcPts val="400"/>
              </a:spcBef>
              <a:buClr>
                <a:schemeClr val="accent3"/>
              </a:buClr>
              <a:buSzPct val="75000"/>
              <a:buFont typeface="Wingdings" panose="05000000000000000000" pitchFamily="2" charset="2"/>
              <a:buChar char=""/>
              <a:defRPr kumimoji="1" sz="18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Arial" panose="020B0604020202020204" pitchFamily="34" charset="0"/>
              </a:defRPr>
            </a:lvl4pPr>
            <a:lvl5pPr marL="2057400" indent="-228600" algn="l" rtl="0" eaLnBrk="0" latinLnBrk="1" hangingPunct="0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1" sz="18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Arial" panose="020B0604020202020204" pitchFamily="34" charset="0"/>
              </a:defRPr>
            </a:lvl5pPr>
            <a:lvl6pPr marL="25146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/>
              <a:buChar char="§"/>
              <a:defRPr kumimoji="1" sz="1800" kern="1200" baseline="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9718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Font typeface="Wingdings"/>
              <a:buChar char="§"/>
              <a:defRPr kumimoji="1" sz="1800" kern="1200" baseline="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4290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buClr>
                <a:schemeClr val="accent3"/>
              </a:buClr>
              <a:buFont typeface="Wingdings"/>
              <a:buChar char="§"/>
              <a:defRPr kumimoji="1" sz="1800" kern="1200" baseline="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8862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buClr>
                <a:schemeClr val="accent4"/>
              </a:buClr>
              <a:buFont typeface="Wingdings"/>
              <a:buChar char="§"/>
              <a:defRPr kumimoji="1" sz="1800" kern="1200" baseline="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400" dirty="0">
                <a:solidFill>
                  <a:srgbClr val="000000"/>
                </a:solidFill>
                <a:latin typeface="Trebuchet MS" panose="020B0603020202020204" pitchFamily="34" charset="0"/>
              </a:rPr>
              <a:t>BATCH_SIZE=128</a:t>
            </a: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400" dirty="0">
                <a:solidFill>
                  <a:srgbClr val="000000"/>
                </a:solidFill>
                <a:latin typeface="Trebuchet MS" panose="020B0603020202020204" pitchFamily="34" charset="0"/>
              </a:rPr>
              <a:t>EPOCHS=2000</a:t>
            </a: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400" dirty="0">
                <a:solidFill>
                  <a:srgbClr val="000000"/>
                </a:solidFill>
                <a:latin typeface="Trebuchet MS" panose="020B0603020202020204" pitchFamily="34" charset="0"/>
              </a:rPr>
              <a:t>Z_DIMENSIONS=32</a:t>
            </a: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400" dirty="0">
                <a:solidFill>
                  <a:srgbClr val="000000"/>
                </a:solidFill>
                <a:latin typeface="Trebuchet MS" panose="020B0603020202020204" pitchFamily="34" charset="0"/>
              </a:rPr>
              <a:t>data = </a:t>
            </a:r>
            <a:r>
              <a:rPr lang="en-US" altLang="ko-KR" sz="14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np.reshape</a:t>
            </a:r>
            <a:r>
              <a:rPr lang="en-US" altLang="ko-KR" sz="1400" dirty="0">
                <a:solidFill>
                  <a:srgbClr val="000000"/>
                </a:solidFill>
                <a:latin typeface="Trebuchet MS" panose="020B0603020202020204" pitchFamily="34" charset="0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x_train</a:t>
            </a:r>
            <a:r>
              <a:rPr lang="en-US" altLang="ko-KR" sz="1400" dirty="0">
                <a:solidFill>
                  <a:srgbClr val="000000"/>
                </a:solidFill>
                <a:latin typeface="Trebuchet MS" panose="020B0603020202020204" pitchFamily="34" charset="0"/>
              </a:rPr>
              <a:t>, (</a:t>
            </a:r>
            <a:r>
              <a:rPr lang="en-US" altLang="ko-KR" sz="14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x_train.shape</a:t>
            </a:r>
            <a:r>
              <a:rPr lang="en-US" altLang="ko-KR" sz="1400" dirty="0">
                <a:solidFill>
                  <a:srgbClr val="000000"/>
                </a:solidFill>
                <a:latin typeface="Trebuchet MS" panose="020B0603020202020204" pitchFamily="34" charset="0"/>
              </a:rPr>
              <a:t>[0], 28, 28, 1))</a:t>
            </a:r>
          </a:p>
        </p:txBody>
      </p:sp>
    </p:spTree>
    <p:extLst>
      <p:ext uri="{BB962C8B-B14F-4D97-AF65-F5344CB8AC3E}">
        <p14:creationId xmlns:p14="http://schemas.microsoft.com/office/powerpoint/2010/main" val="36136165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18A920-CDEB-42D4-A3BB-D8151100D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판별자</a:t>
            </a:r>
            <a:r>
              <a:rPr lang="ko-KR" altLang="en-US" dirty="0"/>
              <a:t> 신경망 구축하기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50B5DBE-95A4-46EB-9C62-AC19C780F2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6650" y="1628800"/>
            <a:ext cx="8153400" cy="4680520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vert="horz" wrap="square">
            <a:noAutofit/>
          </a:bodyPr>
          <a:lstStyle>
            <a:lvl1pPr marL="342900" indent="-342900" algn="l" rtl="0" eaLnBrk="0" latinLnBrk="1" hangingPunct="0"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Arial" panose="020B0604020202020204" pitchFamily="34" charset="0"/>
              </a:defRPr>
            </a:lvl1pPr>
            <a:lvl2pPr marL="742950" indent="-285750" algn="l" rtl="0" eaLnBrk="0" latinLnBrk="1" hangingPunct="0">
              <a:spcBef>
                <a:spcPts val="55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§"/>
              <a:defRPr kumimoji="1" sz="20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Arial" panose="020B0604020202020204" pitchFamily="34" charset="0"/>
              </a:defRPr>
            </a:lvl2pPr>
            <a:lvl3pPr marL="1143000" indent="-228600" algn="l" rtl="0" eaLnBrk="0" latinLnBrk="1" hangingPunct="0">
              <a:spcBef>
                <a:spcPts val="5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§"/>
              <a:defRPr kumimoji="1" sz="20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Arial" panose="020B0604020202020204" pitchFamily="34" charset="0"/>
              </a:defRPr>
            </a:lvl3pPr>
            <a:lvl4pPr marL="1600200" indent="-228600" algn="l" rtl="0" eaLnBrk="0" latinLnBrk="1" hangingPunct="0">
              <a:spcBef>
                <a:spcPts val="400"/>
              </a:spcBef>
              <a:buClr>
                <a:schemeClr val="accent3"/>
              </a:buClr>
              <a:buSzPct val="75000"/>
              <a:buFont typeface="Wingdings" panose="05000000000000000000" pitchFamily="2" charset="2"/>
              <a:buChar char=""/>
              <a:defRPr kumimoji="1" sz="18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Arial" panose="020B0604020202020204" pitchFamily="34" charset="0"/>
              </a:defRPr>
            </a:lvl4pPr>
            <a:lvl5pPr marL="2057400" indent="-228600" algn="l" rtl="0" eaLnBrk="0" latinLnBrk="1" hangingPunct="0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1" sz="18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Arial" panose="020B0604020202020204" pitchFamily="34" charset="0"/>
              </a:defRPr>
            </a:lvl5pPr>
            <a:lvl6pPr marL="25146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/>
              <a:buChar char="§"/>
              <a:defRPr kumimoji="1" sz="1800" kern="1200" baseline="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9718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Font typeface="Wingdings"/>
              <a:buChar char="§"/>
              <a:defRPr kumimoji="1" sz="1800" kern="1200" baseline="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4290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buClr>
                <a:schemeClr val="accent3"/>
              </a:buClr>
              <a:buFont typeface="Wingdings"/>
              <a:buChar char="§"/>
              <a:defRPr kumimoji="1" sz="1800" kern="1200" baseline="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8862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buClr>
                <a:schemeClr val="accent4"/>
              </a:buClr>
              <a:buFont typeface="Wingdings"/>
              <a:buChar char="§"/>
              <a:defRPr kumimoji="1" sz="1800" kern="1200" baseline="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400" dirty="0">
                <a:solidFill>
                  <a:srgbClr val="000000"/>
                </a:solidFill>
                <a:latin typeface="Trebuchet MS" panose="020B0603020202020204" pitchFamily="34" charset="0"/>
              </a:rPr>
              <a:t>def </a:t>
            </a:r>
            <a:r>
              <a:rPr lang="en-US" altLang="ko-KR" sz="14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make_discriminator</a:t>
            </a:r>
            <a:r>
              <a:rPr lang="en-US" altLang="ko-KR" sz="1400" dirty="0">
                <a:solidFill>
                  <a:srgbClr val="000000"/>
                </a:solidFill>
                <a:latin typeface="Trebuchet MS" panose="020B0603020202020204" pitchFamily="34" charset="0"/>
              </a:rPr>
              <a:t>():</a:t>
            </a: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400" dirty="0">
                <a:solidFill>
                  <a:srgbClr val="000000"/>
                </a:solidFill>
                <a:latin typeface="Trebuchet MS" panose="020B0603020202020204" pitchFamily="34" charset="0"/>
              </a:rPr>
              <a:t>    model = </a:t>
            </a:r>
            <a:r>
              <a:rPr lang="en-US" altLang="ko-KR" sz="14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tf.keras.Sequential</a:t>
            </a:r>
            <a:r>
              <a:rPr lang="en-US" altLang="ko-KR" sz="1400" dirty="0">
                <a:solidFill>
                  <a:srgbClr val="000000"/>
                </a:solidFill>
                <a:latin typeface="Trebuchet MS" panose="020B0603020202020204" pitchFamily="34" charset="0"/>
              </a:rPr>
              <a:t>()</a:t>
            </a: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400" dirty="0">
                <a:solidFill>
                  <a:srgbClr val="000000"/>
                </a:solidFill>
                <a:latin typeface="Trebuchet MS" panose="020B0603020202020204" pitchFamily="34" charset="0"/>
              </a:rPr>
              <a:t>    </a:t>
            </a:r>
            <a:r>
              <a:rPr lang="en-US" altLang="ko-KR" sz="14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model.add</a:t>
            </a:r>
            <a:r>
              <a:rPr lang="en-US" altLang="ko-KR" sz="1400" dirty="0">
                <a:solidFill>
                  <a:srgbClr val="000000"/>
                </a:solidFill>
                <a:latin typeface="Trebuchet MS" panose="020B0603020202020204" pitchFamily="34" charset="0"/>
              </a:rPr>
              <a:t>(tf.keras.layers.Conv2D(64, (5, 5), strides=(2, 2), padding='same', </a:t>
            </a: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400" dirty="0">
                <a:solidFill>
                  <a:srgbClr val="000000"/>
                </a:solidFill>
                <a:latin typeface="Trebuchet MS" panose="020B0603020202020204" pitchFamily="34" charset="0"/>
              </a:rPr>
              <a:t>	activation='</a:t>
            </a:r>
            <a:r>
              <a:rPr lang="en-US" altLang="ko-KR" sz="14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relu</a:t>
            </a:r>
            <a:r>
              <a:rPr lang="en-US" altLang="ko-KR" sz="1400" dirty="0">
                <a:solidFill>
                  <a:srgbClr val="000000"/>
                </a:solidFill>
                <a:latin typeface="Trebuchet MS" panose="020B0603020202020204" pitchFamily="34" charset="0"/>
              </a:rPr>
              <a:t>', </a:t>
            </a:r>
            <a:r>
              <a:rPr lang="en-US" altLang="ko-KR" sz="14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input_shape</a:t>
            </a:r>
            <a:r>
              <a:rPr lang="en-US" altLang="ko-KR" sz="1400" dirty="0">
                <a:solidFill>
                  <a:srgbClr val="000000"/>
                </a:solidFill>
                <a:latin typeface="Trebuchet MS" panose="020B0603020202020204" pitchFamily="34" charset="0"/>
              </a:rPr>
              <a:t>=[28, 28, 1]))</a:t>
            </a: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400" dirty="0">
                <a:solidFill>
                  <a:srgbClr val="000000"/>
                </a:solidFill>
                <a:latin typeface="Trebuchet MS" panose="020B0603020202020204" pitchFamily="34" charset="0"/>
              </a:rPr>
              <a:t>    </a:t>
            </a:r>
            <a:r>
              <a:rPr lang="en-US" altLang="ko-KR" sz="14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model.add</a:t>
            </a:r>
            <a:r>
              <a:rPr lang="en-US" altLang="ko-KR" sz="1400" dirty="0">
                <a:solidFill>
                  <a:srgbClr val="000000"/>
                </a:solidFill>
                <a:latin typeface="Trebuchet MS" panose="020B0603020202020204" pitchFamily="34" charset="0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tf.keras.layers.Dropout</a:t>
            </a:r>
            <a:r>
              <a:rPr lang="en-US" altLang="ko-KR" sz="1400" dirty="0">
                <a:solidFill>
                  <a:srgbClr val="000000"/>
                </a:solidFill>
                <a:latin typeface="Trebuchet MS" panose="020B0603020202020204" pitchFamily="34" charset="0"/>
              </a:rPr>
              <a:t>(0.4))</a:t>
            </a: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endParaRPr lang="en-US" altLang="ko-KR" sz="1400" dirty="0">
              <a:solidFill>
                <a:srgbClr val="000000"/>
              </a:solidFill>
              <a:latin typeface="Trebuchet MS" panose="020B0603020202020204" pitchFamily="34" charset="0"/>
            </a:endParaRP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400" dirty="0">
                <a:solidFill>
                  <a:srgbClr val="000000"/>
                </a:solidFill>
                <a:latin typeface="Trebuchet MS" panose="020B0603020202020204" pitchFamily="34" charset="0"/>
              </a:rPr>
              <a:t>    </a:t>
            </a:r>
            <a:r>
              <a:rPr lang="en-US" altLang="ko-KR" sz="14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model.add</a:t>
            </a:r>
            <a:r>
              <a:rPr lang="en-US" altLang="ko-KR" sz="1400" dirty="0">
                <a:solidFill>
                  <a:srgbClr val="000000"/>
                </a:solidFill>
                <a:latin typeface="Trebuchet MS" panose="020B0603020202020204" pitchFamily="34" charset="0"/>
              </a:rPr>
              <a:t>(tf.keras.layers.Conv2D(128, (5, 5), strides=(2, 2), padding='same', </a:t>
            </a: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400" dirty="0">
                <a:solidFill>
                  <a:srgbClr val="000000"/>
                </a:solidFill>
                <a:latin typeface="Trebuchet MS" panose="020B0603020202020204" pitchFamily="34" charset="0"/>
              </a:rPr>
              <a:t>	activation='</a:t>
            </a:r>
            <a:r>
              <a:rPr lang="en-US" altLang="ko-KR" sz="14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relu</a:t>
            </a:r>
            <a:r>
              <a:rPr lang="en-US" altLang="ko-KR" sz="1400" dirty="0">
                <a:solidFill>
                  <a:srgbClr val="000000"/>
                </a:solidFill>
                <a:latin typeface="Trebuchet MS" panose="020B0603020202020204" pitchFamily="34" charset="0"/>
              </a:rPr>
              <a:t>'))</a:t>
            </a: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400" dirty="0">
                <a:solidFill>
                  <a:srgbClr val="000000"/>
                </a:solidFill>
                <a:latin typeface="Trebuchet MS" panose="020B0603020202020204" pitchFamily="34" charset="0"/>
              </a:rPr>
              <a:t>    </a:t>
            </a:r>
            <a:r>
              <a:rPr lang="en-US" altLang="ko-KR" sz="14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model.add</a:t>
            </a:r>
            <a:r>
              <a:rPr lang="en-US" altLang="ko-KR" sz="1400" dirty="0">
                <a:solidFill>
                  <a:srgbClr val="000000"/>
                </a:solidFill>
                <a:latin typeface="Trebuchet MS" panose="020B0603020202020204" pitchFamily="34" charset="0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tf.keras.layers.Dropout</a:t>
            </a:r>
            <a:r>
              <a:rPr lang="en-US" altLang="ko-KR" sz="1400" dirty="0">
                <a:solidFill>
                  <a:srgbClr val="000000"/>
                </a:solidFill>
                <a:latin typeface="Trebuchet MS" panose="020B0603020202020204" pitchFamily="34" charset="0"/>
              </a:rPr>
              <a:t>(0.4))</a:t>
            </a: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endParaRPr lang="en-US" altLang="ko-KR" sz="1400" dirty="0">
              <a:solidFill>
                <a:srgbClr val="000000"/>
              </a:solidFill>
              <a:latin typeface="Trebuchet MS" panose="020B0603020202020204" pitchFamily="34" charset="0"/>
            </a:endParaRP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400" dirty="0">
                <a:solidFill>
                  <a:srgbClr val="000000"/>
                </a:solidFill>
                <a:latin typeface="Trebuchet MS" panose="020B0603020202020204" pitchFamily="34" charset="0"/>
              </a:rPr>
              <a:t>    </a:t>
            </a:r>
            <a:r>
              <a:rPr lang="en-US" altLang="ko-KR" sz="14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model.add</a:t>
            </a:r>
            <a:r>
              <a:rPr lang="en-US" altLang="ko-KR" sz="1400" dirty="0">
                <a:solidFill>
                  <a:srgbClr val="000000"/>
                </a:solidFill>
                <a:latin typeface="Trebuchet MS" panose="020B0603020202020204" pitchFamily="34" charset="0"/>
              </a:rPr>
              <a:t>(tf.keras.layers.Conv2D(256, (5, 5), strides=(2, 2), padding='same', </a:t>
            </a: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400" dirty="0">
                <a:solidFill>
                  <a:srgbClr val="000000"/>
                </a:solidFill>
                <a:latin typeface="Trebuchet MS" panose="020B0603020202020204" pitchFamily="34" charset="0"/>
              </a:rPr>
              <a:t>	activation='</a:t>
            </a:r>
            <a:r>
              <a:rPr lang="en-US" altLang="ko-KR" sz="14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relu</a:t>
            </a:r>
            <a:r>
              <a:rPr lang="en-US" altLang="ko-KR" sz="1400" dirty="0">
                <a:solidFill>
                  <a:srgbClr val="000000"/>
                </a:solidFill>
                <a:latin typeface="Trebuchet MS" panose="020B0603020202020204" pitchFamily="34" charset="0"/>
              </a:rPr>
              <a:t>'))</a:t>
            </a: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400" dirty="0">
                <a:solidFill>
                  <a:srgbClr val="000000"/>
                </a:solidFill>
                <a:latin typeface="Trebuchet MS" panose="020B0603020202020204" pitchFamily="34" charset="0"/>
              </a:rPr>
              <a:t>    </a:t>
            </a:r>
            <a:r>
              <a:rPr lang="en-US" altLang="ko-KR" sz="14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model.add</a:t>
            </a:r>
            <a:r>
              <a:rPr lang="en-US" altLang="ko-KR" sz="1400" dirty="0">
                <a:solidFill>
                  <a:srgbClr val="000000"/>
                </a:solidFill>
                <a:latin typeface="Trebuchet MS" panose="020B0603020202020204" pitchFamily="34" charset="0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tf.keras.layers.Dropout</a:t>
            </a:r>
            <a:r>
              <a:rPr lang="en-US" altLang="ko-KR" sz="1400" dirty="0">
                <a:solidFill>
                  <a:srgbClr val="000000"/>
                </a:solidFill>
                <a:latin typeface="Trebuchet MS" panose="020B0603020202020204" pitchFamily="34" charset="0"/>
              </a:rPr>
              <a:t>(0.4))</a:t>
            </a: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400" dirty="0">
                <a:solidFill>
                  <a:srgbClr val="000000"/>
                </a:solidFill>
                <a:latin typeface="Trebuchet MS" panose="020B0603020202020204" pitchFamily="34" charset="0"/>
              </a:rPr>
              <a:t>    </a:t>
            </a:r>
            <a:r>
              <a:rPr lang="en-US" altLang="ko-KR" sz="14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model.add</a:t>
            </a:r>
            <a:r>
              <a:rPr lang="en-US" altLang="ko-KR" sz="1400" dirty="0">
                <a:solidFill>
                  <a:srgbClr val="000000"/>
                </a:solidFill>
                <a:latin typeface="Trebuchet MS" panose="020B0603020202020204" pitchFamily="34" charset="0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tf.keras.layers.Flatten</a:t>
            </a:r>
            <a:r>
              <a:rPr lang="en-US" altLang="ko-KR" sz="1400" dirty="0">
                <a:solidFill>
                  <a:srgbClr val="000000"/>
                </a:solidFill>
                <a:latin typeface="Trebuchet MS" panose="020B0603020202020204" pitchFamily="34" charset="0"/>
              </a:rPr>
              <a:t>())</a:t>
            </a: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400" dirty="0">
                <a:solidFill>
                  <a:srgbClr val="000000"/>
                </a:solidFill>
                <a:latin typeface="Trebuchet MS" panose="020B0603020202020204" pitchFamily="34" charset="0"/>
              </a:rPr>
              <a:t>    </a:t>
            </a:r>
            <a:r>
              <a:rPr lang="en-US" altLang="ko-KR" sz="14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model.add</a:t>
            </a:r>
            <a:r>
              <a:rPr lang="en-US" altLang="ko-KR" sz="1400" dirty="0">
                <a:solidFill>
                  <a:srgbClr val="000000"/>
                </a:solidFill>
                <a:latin typeface="Trebuchet MS" panose="020B0603020202020204" pitchFamily="34" charset="0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tf.keras.layers.Dense</a:t>
            </a:r>
            <a:r>
              <a:rPr lang="en-US" altLang="ko-KR" sz="1400" dirty="0">
                <a:solidFill>
                  <a:srgbClr val="000000"/>
                </a:solidFill>
                <a:latin typeface="Trebuchet MS" panose="020B0603020202020204" pitchFamily="34" charset="0"/>
              </a:rPr>
              <a:t>(1, activation='sigmoid'))</a:t>
            </a: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endParaRPr lang="en-US" altLang="ko-KR" sz="1400" dirty="0">
              <a:solidFill>
                <a:srgbClr val="000000"/>
              </a:solidFill>
              <a:latin typeface="Trebuchet MS" panose="020B0603020202020204" pitchFamily="34" charset="0"/>
            </a:endParaRP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400" dirty="0">
                <a:solidFill>
                  <a:srgbClr val="000000"/>
                </a:solidFill>
                <a:latin typeface="Trebuchet MS" panose="020B0603020202020204" pitchFamily="34" charset="0"/>
              </a:rPr>
              <a:t>    return model</a:t>
            </a:r>
          </a:p>
        </p:txBody>
      </p:sp>
    </p:spTree>
    <p:extLst>
      <p:ext uri="{BB962C8B-B14F-4D97-AF65-F5344CB8AC3E}">
        <p14:creationId xmlns:p14="http://schemas.microsoft.com/office/powerpoint/2010/main" val="18003762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학습 목표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0" fontAlgn="base"/>
            <a:r>
              <a:rPr lang="ko-KR" altLang="en-US" dirty="0" err="1"/>
              <a:t>오토인코더를</a:t>
            </a:r>
            <a:r>
              <a:rPr lang="ko-KR" altLang="en-US" dirty="0"/>
              <a:t> 이해한다</a:t>
            </a:r>
            <a:r>
              <a:rPr lang="en-US" altLang="ko-KR" dirty="0"/>
              <a:t>.</a:t>
            </a:r>
          </a:p>
          <a:p>
            <a:pPr lvl="0" fontAlgn="base"/>
            <a:r>
              <a:rPr lang="ko-KR" altLang="en-US" dirty="0" err="1"/>
              <a:t>오토인코더를</a:t>
            </a:r>
            <a:r>
              <a:rPr lang="ko-KR" altLang="en-US" dirty="0"/>
              <a:t> 이용한 노이즈 제거를 알아본다</a:t>
            </a:r>
            <a:r>
              <a:rPr lang="en-US" altLang="ko-KR" dirty="0"/>
              <a:t>.</a:t>
            </a:r>
          </a:p>
          <a:p>
            <a:pPr lvl="0" fontAlgn="base"/>
            <a:r>
              <a:rPr lang="en-US" altLang="ko-KR" dirty="0"/>
              <a:t>GAN </a:t>
            </a:r>
            <a:r>
              <a:rPr lang="ko-KR" altLang="en-US" dirty="0"/>
              <a:t>생성 모델을 이해한다</a:t>
            </a:r>
            <a:r>
              <a:rPr lang="en-US" altLang="ko-KR" dirty="0"/>
              <a:t>..</a:t>
            </a:r>
          </a:p>
        </p:txBody>
      </p:sp>
    </p:spTree>
    <p:extLst>
      <p:ext uri="{BB962C8B-B14F-4D97-AF65-F5344CB8AC3E}">
        <p14:creationId xmlns:p14="http://schemas.microsoft.com/office/powerpoint/2010/main" val="6625160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10A6D2-B38F-430D-AC9C-7858E6939E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판별자의 구조</a:t>
            </a: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ECC617F1-17DF-7AB9-2682-511881691B17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259632" y="1600200"/>
            <a:ext cx="6262850" cy="4969370"/>
          </a:xfrm>
        </p:spPr>
      </p:pic>
    </p:spTree>
    <p:extLst>
      <p:ext uri="{BB962C8B-B14F-4D97-AF65-F5344CB8AC3E}">
        <p14:creationId xmlns:p14="http://schemas.microsoft.com/office/powerpoint/2010/main" val="1193509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18A920-CDEB-42D4-A3BB-D8151100D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판별자</a:t>
            </a:r>
            <a:r>
              <a:rPr lang="ko-KR" altLang="en-US" dirty="0"/>
              <a:t> 신경망 구축하기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50B5DBE-95A4-46EB-9C62-AC19C780F2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6650" y="1628800"/>
            <a:ext cx="8153400" cy="158417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vert="horz" wrap="square">
            <a:noAutofit/>
          </a:bodyPr>
          <a:lstStyle>
            <a:lvl1pPr marL="342900" indent="-342900" algn="l" rtl="0" eaLnBrk="0" latinLnBrk="1" hangingPunct="0"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Arial" panose="020B0604020202020204" pitchFamily="34" charset="0"/>
              </a:defRPr>
            </a:lvl1pPr>
            <a:lvl2pPr marL="742950" indent="-285750" algn="l" rtl="0" eaLnBrk="0" latinLnBrk="1" hangingPunct="0">
              <a:spcBef>
                <a:spcPts val="55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§"/>
              <a:defRPr kumimoji="1" sz="20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Arial" panose="020B0604020202020204" pitchFamily="34" charset="0"/>
              </a:defRPr>
            </a:lvl2pPr>
            <a:lvl3pPr marL="1143000" indent="-228600" algn="l" rtl="0" eaLnBrk="0" latinLnBrk="1" hangingPunct="0">
              <a:spcBef>
                <a:spcPts val="5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§"/>
              <a:defRPr kumimoji="1" sz="20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Arial" panose="020B0604020202020204" pitchFamily="34" charset="0"/>
              </a:defRPr>
            </a:lvl3pPr>
            <a:lvl4pPr marL="1600200" indent="-228600" algn="l" rtl="0" eaLnBrk="0" latinLnBrk="1" hangingPunct="0">
              <a:spcBef>
                <a:spcPts val="400"/>
              </a:spcBef>
              <a:buClr>
                <a:schemeClr val="accent3"/>
              </a:buClr>
              <a:buSzPct val="75000"/>
              <a:buFont typeface="Wingdings" panose="05000000000000000000" pitchFamily="2" charset="2"/>
              <a:buChar char=""/>
              <a:defRPr kumimoji="1" sz="18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Arial" panose="020B0604020202020204" pitchFamily="34" charset="0"/>
              </a:defRPr>
            </a:lvl4pPr>
            <a:lvl5pPr marL="2057400" indent="-228600" algn="l" rtl="0" eaLnBrk="0" latinLnBrk="1" hangingPunct="0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1" sz="18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Arial" panose="020B0604020202020204" pitchFamily="34" charset="0"/>
              </a:defRPr>
            </a:lvl5pPr>
            <a:lvl6pPr marL="25146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/>
              <a:buChar char="§"/>
              <a:defRPr kumimoji="1" sz="1800" kern="1200" baseline="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9718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Font typeface="Wingdings"/>
              <a:buChar char="§"/>
              <a:defRPr kumimoji="1" sz="1800" kern="1200" baseline="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4290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buClr>
                <a:schemeClr val="accent3"/>
              </a:buClr>
              <a:buFont typeface="Wingdings"/>
              <a:buChar char="§"/>
              <a:defRPr kumimoji="1" sz="1800" kern="1200" baseline="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8862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buClr>
                <a:schemeClr val="accent4"/>
              </a:buClr>
              <a:buFont typeface="Wingdings"/>
              <a:buChar char="§"/>
              <a:defRPr kumimoji="1" sz="1800" kern="1200" baseline="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400" dirty="0">
                <a:solidFill>
                  <a:srgbClr val="000000"/>
                </a:solidFill>
                <a:latin typeface="Trebuchet MS" panose="020B0603020202020204" pitchFamily="34" charset="0"/>
              </a:rPr>
              <a:t>discriminator = </a:t>
            </a:r>
            <a:r>
              <a:rPr lang="en-US" altLang="ko-KR" sz="14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make_discriminator</a:t>
            </a:r>
            <a:r>
              <a:rPr lang="en-US" altLang="ko-KR" sz="1400" dirty="0">
                <a:solidFill>
                  <a:srgbClr val="000000"/>
                </a:solidFill>
                <a:latin typeface="Trebuchet MS" panose="020B0603020202020204" pitchFamily="34" charset="0"/>
              </a:rPr>
              <a:t>()</a:t>
            </a: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endParaRPr lang="en-US" altLang="ko-KR" sz="1400" dirty="0">
              <a:solidFill>
                <a:srgbClr val="000000"/>
              </a:solidFill>
              <a:latin typeface="Trebuchet MS" panose="020B0603020202020204" pitchFamily="34" charset="0"/>
            </a:endParaRP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4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discriminator.compile</a:t>
            </a:r>
            <a:r>
              <a:rPr lang="en-US" altLang="ko-KR" sz="1400" dirty="0">
                <a:solidFill>
                  <a:srgbClr val="000000"/>
                </a:solidFill>
                <a:latin typeface="Trebuchet MS" panose="020B0603020202020204" pitchFamily="34" charset="0"/>
              </a:rPr>
              <a:t>(loss='</a:t>
            </a:r>
            <a:r>
              <a:rPr lang="en-US" altLang="ko-KR" sz="14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binary_crossentropy</a:t>
            </a:r>
            <a:r>
              <a:rPr lang="en-US" altLang="ko-KR" sz="1400" dirty="0">
                <a:solidFill>
                  <a:srgbClr val="000000"/>
                </a:solidFill>
                <a:latin typeface="Trebuchet MS" panose="020B0603020202020204" pitchFamily="34" charset="0"/>
              </a:rPr>
              <a:t>',</a:t>
            </a: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400" dirty="0">
                <a:solidFill>
                  <a:srgbClr val="000000"/>
                </a:solidFill>
                <a:latin typeface="Trebuchet MS" panose="020B0603020202020204" pitchFamily="34" charset="0"/>
              </a:rPr>
              <a:t>                      optimizer=</a:t>
            </a:r>
            <a:r>
              <a:rPr lang="en-US" altLang="ko-KR" sz="14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tf.keras.optimizers.Adam</a:t>
            </a:r>
            <a:r>
              <a:rPr lang="en-US" altLang="ko-KR" sz="1400" dirty="0">
                <a:solidFill>
                  <a:srgbClr val="000000"/>
                </a:solidFill>
                <a:latin typeface="Trebuchet MS" panose="020B0603020202020204" pitchFamily="34" charset="0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lr</a:t>
            </a:r>
            <a:r>
              <a:rPr lang="en-US" altLang="ko-KR" sz="1400" dirty="0">
                <a:solidFill>
                  <a:srgbClr val="000000"/>
                </a:solidFill>
                <a:latin typeface="Trebuchet MS" panose="020B0603020202020204" pitchFamily="34" charset="0"/>
              </a:rPr>
              <a:t>=0.0004),</a:t>
            </a: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400" dirty="0">
                <a:solidFill>
                  <a:srgbClr val="000000"/>
                </a:solidFill>
                <a:latin typeface="Trebuchet MS" panose="020B0603020202020204" pitchFamily="34" charset="0"/>
              </a:rPr>
              <a:t>                      metrics=['accuracy'])</a:t>
            </a:r>
          </a:p>
        </p:txBody>
      </p:sp>
    </p:spTree>
    <p:extLst>
      <p:ext uri="{BB962C8B-B14F-4D97-AF65-F5344CB8AC3E}">
        <p14:creationId xmlns:p14="http://schemas.microsoft.com/office/powerpoint/2010/main" val="11690575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6F019F-1726-4D24-8225-278ECF8E6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생성자 신경망 구축하기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713AB03-72D1-43CB-AED6-958C8AE8A4A7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생성자는 일반적인 </a:t>
            </a:r>
            <a:r>
              <a:rPr lang="ko-KR" altLang="en-US" dirty="0" err="1"/>
              <a:t>컨볼루션</a:t>
            </a:r>
            <a:r>
              <a:rPr lang="ko-KR" altLang="en-US" dirty="0"/>
              <a:t> 레이어의 반대 기능을 수행한다</a:t>
            </a:r>
            <a:r>
              <a:rPr lang="en-US" altLang="ko-KR" dirty="0"/>
              <a:t>. </a:t>
            </a:r>
            <a:r>
              <a:rPr lang="ko-KR" altLang="en-US" dirty="0"/>
              <a:t>일반적인 </a:t>
            </a:r>
            <a:r>
              <a:rPr lang="ko-KR" altLang="en-US" dirty="0" err="1"/>
              <a:t>컨벌루션</a:t>
            </a:r>
            <a:r>
              <a:rPr lang="ko-KR" altLang="en-US" dirty="0"/>
              <a:t> 레이어는 입력 이미지로부터 특징을 추출하여서 활성화 </a:t>
            </a:r>
            <a:r>
              <a:rPr lang="ko-KR" altLang="en-US" dirty="0" err="1"/>
              <a:t>맵을</a:t>
            </a:r>
            <a:r>
              <a:rPr lang="ko-KR" altLang="en-US" dirty="0"/>
              <a:t> 출력하지만</a:t>
            </a:r>
            <a:r>
              <a:rPr lang="en-US" altLang="ko-KR" dirty="0"/>
              <a:t>, GAN </a:t>
            </a:r>
            <a:r>
              <a:rPr lang="ko-KR" altLang="en-US" dirty="0"/>
              <a:t>생성자는 활성화 </a:t>
            </a:r>
            <a:r>
              <a:rPr lang="ko-KR" altLang="en-US" dirty="0" err="1"/>
              <a:t>맵을</a:t>
            </a:r>
            <a:r>
              <a:rPr lang="ko-KR" altLang="en-US" dirty="0"/>
              <a:t> 가져와서 이미지를 구성한다</a:t>
            </a:r>
          </a:p>
        </p:txBody>
      </p:sp>
    </p:spTree>
    <p:extLst>
      <p:ext uri="{BB962C8B-B14F-4D97-AF65-F5344CB8AC3E}">
        <p14:creationId xmlns:p14="http://schemas.microsoft.com/office/powerpoint/2010/main" val="33897775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18A920-CDEB-42D4-A3BB-D8151100D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생성자 신경망 구축하기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50B5DBE-95A4-46EB-9C62-AC19C780F2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7960" y="1700808"/>
            <a:ext cx="8153400" cy="4392488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vert="horz" wrap="square">
            <a:noAutofit/>
          </a:bodyPr>
          <a:lstStyle>
            <a:lvl1pPr marL="342900" indent="-342900" algn="l" rtl="0" eaLnBrk="0" latinLnBrk="1" hangingPunct="0"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Arial" panose="020B0604020202020204" pitchFamily="34" charset="0"/>
              </a:defRPr>
            </a:lvl1pPr>
            <a:lvl2pPr marL="742950" indent="-285750" algn="l" rtl="0" eaLnBrk="0" latinLnBrk="1" hangingPunct="0">
              <a:spcBef>
                <a:spcPts val="55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§"/>
              <a:defRPr kumimoji="1" sz="20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Arial" panose="020B0604020202020204" pitchFamily="34" charset="0"/>
              </a:defRPr>
            </a:lvl2pPr>
            <a:lvl3pPr marL="1143000" indent="-228600" algn="l" rtl="0" eaLnBrk="0" latinLnBrk="1" hangingPunct="0">
              <a:spcBef>
                <a:spcPts val="5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§"/>
              <a:defRPr kumimoji="1" sz="20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Arial" panose="020B0604020202020204" pitchFamily="34" charset="0"/>
              </a:defRPr>
            </a:lvl3pPr>
            <a:lvl4pPr marL="1600200" indent="-228600" algn="l" rtl="0" eaLnBrk="0" latinLnBrk="1" hangingPunct="0">
              <a:spcBef>
                <a:spcPts val="400"/>
              </a:spcBef>
              <a:buClr>
                <a:schemeClr val="accent3"/>
              </a:buClr>
              <a:buSzPct val="75000"/>
              <a:buFont typeface="Wingdings" panose="05000000000000000000" pitchFamily="2" charset="2"/>
              <a:buChar char=""/>
              <a:defRPr kumimoji="1" sz="18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Arial" panose="020B0604020202020204" pitchFamily="34" charset="0"/>
              </a:defRPr>
            </a:lvl4pPr>
            <a:lvl5pPr marL="2057400" indent="-228600" algn="l" rtl="0" eaLnBrk="0" latinLnBrk="1" hangingPunct="0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1" sz="18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Arial" panose="020B0604020202020204" pitchFamily="34" charset="0"/>
              </a:defRPr>
            </a:lvl5pPr>
            <a:lvl6pPr marL="25146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/>
              <a:buChar char="§"/>
              <a:defRPr kumimoji="1" sz="1800" kern="1200" baseline="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9718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Font typeface="Wingdings"/>
              <a:buChar char="§"/>
              <a:defRPr kumimoji="1" sz="1800" kern="1200" baseline="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4290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buClr>
                <a:schemeClr val="accent3"/>
              </a:buClr>
              <a:buFont typeface="Wingdings"/>
              <a:buChar char="§"/>
              <a:defRPr kumimoji="1" sz="1800" kern="1200" baseline="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8862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buClr>
                <a:schemeClr val="accent4"/>
              </a:buClr>
              <a:buFont typeface="Wingdings"/>
              <a:buChar char="§"/>
              <a:defRPr kumimoji="1" sz="1800" kern="1200" baseline="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endParaRPr lang="en-US" altLang="ko-KR" sz="1400" dirty="0">
              <a:solidFill>
                <a:srgbClr val="000000"/>
              </a:solidFill>
              <a:latin typeface="Trebuchet MS" panose="020B0603020202020204" pitchFamily="34" charset="0"/>
            </a:endParaRP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400" dirty="0">
                <a:solidFill>
                  <a:srgbClr val="000000"/>
                </a:solidFill>
                <a:latin typeface="Trebuchet MS" panose="020B0603020202020204" pitchFamily="34" charset="0"/>
              </a:rPr>
              <a:t>def </a:t>
            </a:r>
            <a:r>
              <a:rPr lang="en-US" altLang="ko-KR" sz="14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make_generator</a:t>
            </a:r>
            <a:r>
              <a:rPr lang="en-US" altLang="ko-KR" sz="1400" dirty="0">
                <a:solidFill>
                  <a:srgbClr val="000000"/>
                </a:solidFill>
                <a:latin typeface="Trebuchet MS" panose="020B0603020202020204" pitchFamily="34" charset="0"/>
              </a:rPr>
              <a:t>():</a:t>
            </a: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400" dirty="0">
                <a:solidFill>
                  <a:srgbClr val="000000"/>
                </a:solidFill>
                <a:latin typeface="Trebuchet MS" panose="020B0603020202020204" pitchFamily="34" charset="0"/>
              </a:rPr>
              <a:t>    model = </a:t>
            </a:r>
            <a:r>
              <a:rPr lang="en-US" altLang="ko-KR" sz="14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tf.keras.Sequential</a:t>
            </a:r>
            <a:r>
              <a:rPr lang="en-US" altLang="ko-KR" sz="1400" dirty="0">
                <a:solidFill>
                  <a:srgbClr val="000000"/>
                </a:solidFill>
                <a:latin typeface="Trebuchet MS" panose="020B0603020202020204" pitchFamily="34" charset="0"/>
              </a:rPr>
              <a:t>()</a:t>
            </a: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endParaRPr lang="en-US" altLang="ko-KR" sz="1400" dirty="0">
              <a:solidFill>
                <a:srgbClr val="000000"/>
              </a:solidFill>
              <a:latin typeface="Trebuchet MS" panose="020B0603020202020204" pitchFamily="34" charset="0"/>
            </a:endParaRP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400" dirty="0">
                <a:solidFill>
                  <a:srgbClr val="000000"/>
                </a:solidFill>
                <a:latin typeface="Trebuchet MS" panose="020B0603020202020204" pitchFamily="34" charset="0"/>
              </a:rPr>
              <a:t>    </a:t>
            </a:r>
            <a:r>
              <a:rPr lang="en-US" altLang="ko-KR" sz="14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model.add</a:t>
            </a:r>
            <a:r>
              <a:rPr lang="en-US" altLang="ko-KR" sz="1400" dirty="0">
                <a:solidFill>
                  <a:srgbClr val="000000"/>
                </a:solidFill>
                <a:latin typeface="Trebuchet MS" panose="020B0603020202020204" pitchFamily="34" charset="0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tf.keras.layers.Dense</a:t>
            </a:r>
            <a:r>
              <a:rPr lang="en-US" altLang="ko-KR" sz="1400" dirty="0">
                <a:solidFill>
                  <a:srgbClr val="000000"/>
                </a:solidFill>
                <a:latin typeface="Trebuchet MS" panose="020B0603020202020204" pitchFamily="34" charset="0"/>
              </a:rPr>
              <a:t>(7*7*64, </a:t>
            </a:r>
            <a:r>
              <a:rPr lang="en-US" altLang="ko-KR" sz="14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input_shape</a:t>
            </a:r>
            <a:r>
              <a:rPr lang="en-US" altLang="ko-KR" sz="1400" dirty="0">
                <a:solidFill>
                  <a:srgbClr val="000000"/>
                </a:solidFill>
                <a:latin typeface="Trebuchet MS" panose="020B0603020202020204" pitchFamily="34" charset="0"/>
              </a:rPr>
              <a:t>=(Z_DIMENSIONS,)))</a:t>
            </a: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400" dirty="0">
                <a:solidFill>
                  <a:srgbClr val="000000"/>
                </a:solidFill>
                <a:latin typeface="Trebuchet MS" panose="020B0603020202020204" pitchFamily="34" charset="0"/>
              </a:rPr>
              <a:t>    </a:t>
            </a:r>
            <a:r>
              <a:rPr lang="en-US" altLang="ko-KR" sz="14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model.add</a:t>
            </a:r>
            <a:r>
              <a:rPr lang="en-US" altLang="ko-KR" sz="1400" dirty="0">
                <a:solidFill>
                  <a:srgbClr val="000000"/>
                </a:solidFill>
                <a:latin typeface="Trebuchet MS" panose="020B0603020202020204" pitchFamily="34" charset="0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tf.keras.layers.BatchNormalization</a:t>
            </a:r>
            <a:r>
              <a:rPr lang="en-US" altLang="ko-KR" sz="1400" dirty="0">
                <a:solidFill>
                  <a:srgbClr val="000000"/>
                </a:solidFill>
                <a:latin typeface="Trebuchet MS" panose="020B0603020202020204" pitchFamily="34" charset="0"/>
              </a:rPr>
              <a:t>(momentum=0.9))</a:t>
            </a: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400" dirty="0">
                <a:solidFill>
                  <a:srgbClr val="000000"/>
                </a:solidFill>
                <a:latin typeface="Trebuchet MS" panose="020B0603020202020204" pitchFamily="34" charset="0"/>
              </a:rPr>
              <a:t>    </a:t>
            </a:r>
            <a:r>
              <a:rPr lang="en-US" altLang="ko-KR" sz="14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model.add</a:t>
            </a:r>
            <a:r>
              <a:rPr lang="en-US" altLang="ko-KR" sz="1400" dirty="0">
                <a:solidFill>
                  <a:srgbClr val="000000"/>
                </a:solidFill>
                <a:latin typeface="Trebuchet MS" panose="020B0603020202020204" pitchFamily="34" charset="0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tf.keras.layers.LeakyReLU</a:t>
            </a:r>
            <a:r>
              <a:rPr lang="en-US" altLang="ko-KR" sz="1400" dirty="0">
                <a:solidFill>
                  <a:srgbClr val="000000"/>
                </a:solidFill>
                <a:latin typeface="Trebuchet MS" panose="020B0603020202020204" pitchFamily="34" charset="0"/>
              </a:rPr>
              <a:t>())</a:t>
            </a: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400" dirty="0">
                <a:solidFill>
                  <a:srgbClr val="000000"/>
                </a:solidFill>
                <a:latin typeface="Trebuchet MS" panose="020B0603020202020204" pitchFamily="34" charset="0"/>
              </a:rPr>
              <a:t>    </a:t>
            </a:r>
            <a:r>
              <a:rPr lang="en-US" altLang="ko-KR" sz="14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model.add</a:t>
            </a:r>
            <a:r>
              <a:rPr lang="en-US" altLang="ko-KR" sz="1400" dirty="0">
                <a:solidFill>
                  <a:srgbClr val="000000"/>
                </a:solidFill>
                <a:latin typeface="Trebuchet MS" panose="020B0603020202020204" pitchFamily="34" charset="0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tf.keras.layers.Reshape</a:t>
            </a:r>
            <a:r>
              <a:rPr lang="en-US" altLang="ko-KR" sz="1400" dirty="0">
                <a:solidFill>
                  <a:srgbClr val="000000"/>
                </a:solidFill>
                <a:latin typeface="Trebuchet MS" panose="020B0603020202020204" pitchFamily="34" charset="0"/>
              </a:rPr>
              <a:t>((7, 7, 64)))</a:t>
            </a: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400" dirty="0">
                <a:solidFill>
                  <a:srgbClr val="000000"/>
                </a:solidFill>
                <a:latin typeface="Trebuchet MS" panose="020B0603020202020204" pitchFamily="34" charset="0"/>
              </a:rPr>
              <a:t>    </a:t>
            </a:r>
            <a:r>
              <a:rPr lang="en-US" altLang="ko-KR" sz="14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model.add</a:t>
            </a:r>
            <a:r>
              <a:rPr lang="en-US" altLang="ko-KR" sz="1400" dirty="0">
                <a:solidFill>
                  <a:srgbClr val="000000"/>
                </a:solidFill>
                <a:latin typeface="Trebuchet MS" panose="020B0603020202020204" pitchFamily="34" charset="0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tf.keras.layers.Dropout</a:t>
            </a:r>
            <a:r>
              <a:rPr lang="en-US" altLang="ko-KR" sz="1400" dirty="0">
                <a:solidFill>
                  <a:srgbClr val="000000"/>
                </a:solidFill>
                <a:latin typeface="Trebuchet MS" panose="020B0603020202020204" pitchFamily="34" charset="0"/>
              </a:rPr>
              <a:t>(0.4))</a:t>
            </a: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endParaRPr lang="en-US" altLang="ko-KR" sz="1400" dirty="0">
              <a:solidFill>
                <a:srgbClr val="000000"/>
              </a:solidFill>
              <a:latin typeface="Trebuchet MS" panose="020B0603020202020204" pitchFamily="34" charset="0"/>
            </a:endParaRP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400" dirty="0">
                <a:solidFill>
                  <a:srgbClr val="000000"/>
                </a:solidFill>
                <a:latin typeface="Trebuchet MS" panose="020B0603020202020204" pitchFamily="34" charset="0"/>
              </a:rPr>
              <a:t>    </a:t>
            </a:r>
            <a:r>
              <a:rPr lang="en-US" altLang="ko-KR" sz="14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model.add</a:t>
            </a:r>
            <a:r>
              <a:rPr lang="en-US" altLang="ko-KR" sz="1400" dirty="0">
                <a:solidFill>
                  <a:srgbClr val="000000"/>
                </a:solidFill>
                <a:latin typeface="Trebuchet MS" panose="020B0603020202020204" pitchFamily="34" charset="0"/>
              </a:rPr>
              <a:t>(tf.keras.layers.UpSampling2D())</a:t>
            </a: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400" dirty="0">
                <a:solidFill>
                  <a:srgbClr val="000000"/>
                </a:solidFill>
                <a:latin typeface="Trebuchet MS" panose="020B0603020202020204" pitchFamily="34" charset="0"/>
              </a:rPr>
              <a:t>    </a:t>
            </a:r>
            <a:r>
              <a:rPr lang="en-US" altLang="ko-KR" sz="14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model.add</a:t>
            </a:r>
            <a:r>
              <a:rPr lang="en-US" altLang="ko-KR" sz="1400" dirty="0">
                <a:solidFill>
                  <a:srgbClr val="000000"/>
                </a:solidFill>
                <a:latin typeface="Trebuchet MS" panose="020B0603020202020204" pitchFamily="34" charset="0"/>
              </a:rPr>
              <a:t>(tf.keras.layers.Conv2DTranspose(32,</a:t>
            </a: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400" dirty="0">
                <a:solidFill>
                  <a:srgbClr val="000000"/>
                </a:solidFill>
                <a:latin typeface="Trebuchet MS" panose="020B0603020202020204" pitchFamily="34" charset="0"/>
              </a:rPr>
              <a:t>                            </a:t>
            </a:r>
            <a:r>
              <a:rPr lang="en-US" altLang="ko-KR" sz="14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kernel_size</a:t>
            </a:r>
            <a:r>
              <a:rPr lang="en-US" altLang="ko-KR" sz="1400" dirty="0">
                <a:solidFill>
                  <a:srgbClr val="000000"/>
                </a:solidFill>
                <a:latin typeface="Trebuchet MS" panose="020B0603020202020204" pitchFamily="34" charset="0"/>
              </a:rPr>
              <a:t>=5, padding='same',</a:t>
            </a: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400" dirty="0">
                <a:solidFill>
                  <a:srgbClr val="000000"/>
                </a:solidFill>
                <a:latin typeface="Trebuchet MS" panose="020B0603020202020204" pitchFamily="34" charset="0"/>
              </a:rPr>
              <a:t>                            activation=None,))</a:t>
            </a: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400" dirty="0">
                <a:solidFill>
                  <a:srgbClr val="000000"/>
                </a:solidFill>
                <a:latin typeface="Trebuchet MS" panose="020B0603020202020204" pitchFamily="34" charset="0"/>
              </a:rPr>
              <a:t>    </a:t>
            </a:r>
            <a:r>
              <a:rPr lang="en-US" altLang="ko-KR" sz="14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model.add</a:t>
            </a:r>
            <a:r>
              <a:rPr lang="en-US" altLang="ko-KR" sz="1400" dirty="0">
                <a:solidFill>
                  <a:srgbClr val="000000"/>
                </a:solidFill>
                <a:latin typeface="Trebuchet MS" panose="020B0603020202020204" pitchFamily="34" charset="0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tf.keras.layers.BatchNormalization</a:t>
            </a:r>
            <a:r>
              <a:rPr lang="en-US" altLang="ko-KR" sz="1400" dirty="0">
                <a:solidFill>
                  <a:srgbClr val="000000"/>
                </a:solidFill>
                <a:latin typeface="Trebuchet MS" panose="020B0603020202020204" pitchFamily="34" charset="0"/>
              </a:rPr>
              <a:t>(momentum=0.9))</a:t>
            </a: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400" dirty="0">
                <a:solidFill>
                  <a:srgbClr val="000000"/>
                </a:solidFill>
                <a:latin typeface="Trebuchet MS" panose="020B0603020202020204" pitchFamily="34" charset="0"/>
              </a:rPr>
              <a:t>    </a:t>
            </a:r>
            <a:r>
              <a:rPr lang="en-US" altLang="ko-KR" sz="14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model.add</a:t>
            </a:r>
            <a:r>
              <a:rPr lang="en-US" altLang="ko-KR" sz="1400" dirty="0">
                <a:solidFill>
                  <a:srgbClr val="000000"/>
                </a:solidFill>
                <a:latin typeface="Trebuchet MS" panose="020B0603020202020204" pitchFamily="34" charset="0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tf.keras.layers.LeakyReLU</a:t>
            </a:r>
            <a:r>
              <a:rPr lang="en-US" altLang="ko-KR" sz="1400" dirty="0">
                <a:solidFill>
                  <a:srgbClr val="000000"/>
                </a:solidFill>
                <a:latin typeface="Trebuchet MS" panose="020B0603020202020204" pitchFamily="34" charset="0"/>
              </a:rPr>
              <a:t>())</a:t>
            </a: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endParaRPr lang="en-US" altLang="ko-KR" sz="1400" dirty="0">
              <a:solidFill>
                <a:srgbClr val="000000"/>
              </a:solidFill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82464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18A920-CDEB-42D4-A3BB-D8151100D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생성자 신경망 구축하기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50B5DBE-95A4-46EB-9C62-AC19C780F2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6650" y="2060848"/>
            <a:ext cx="8153400" cy="3240360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vert="horz" wrap="square">
            <a:noAutofit/>
          </a:bodyPr>
          <a:lstStyle>
            <a:lvl1pPr marL="342900" indent="-342900" algn="l" rtl="0" eaLnBrk="0" latinLnBrk="1" hangingPunct="0"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Arial" panose="020B0604020202020204" pitchFamily="34" charset="0"/>
              </a:defRPr>
            </a:lvl1pPr>
            <a:lvl2pPr marL="742950" indent="-285750" algn="l" rtl="0" eaLnBrk="0" latinLnBrk="1" hangingPunct="0">
              <a:spcBef>
                <a:spcPts val="55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§"/>
              <a:defRPr kumimoji="1" sz="20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Arial" panose="020B0604020202020204" pitchFamily="34" charset="0"/>
              </a:defRPr>
            </a:lvl2pPr>
            <a:lvl3pPr marL="1143000" indent="-228600" algn="l" rtl="0" eaLnBrk="0" latinLnBrk="1" hangingPunct="0">
              <a:spcBef>
                <a:spcPts val="5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§"/>
              <a:defRPr kumimoji="1" sz="20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Arial" panose="020B0604020202020204" pitchFamily="34" charset="0"/>
              </a:defRPr>
            </a:lvl3pPr>
            <a:lvl4pPr marL="1600200" indent="-228600" algn="l" rtl="0" eaLnBrk="0" latinLnBrk="1" hangingPunct="0">
              <a:spcBef>
                <a:spcPts val="400"/>
              </a:spcBef>
              <a:buClr>
                <a:schemeClr val="accent3"/>
              </a:buClr>
              <a:buSzPct val="75000"/>
              <a:buFont typeface="Wingdings" panose="05000000000000000000" pitchFamily="2" charset="2"/>
              <a:buChar char=""/>
              <a:defRPr kumimoji="1" sz="18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Arial" panose="020B0604020202020204" pitchFamily="34" charset="0"/>
              </a:defRPr>
            </a:lvl4pPr>
            <a:lvl5pPr marL="2057400" indent="-228600" algn="l" rtl="0" eaLnBrk="0" latinLnBrk="1" hangingPunct="0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1" sz="18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Arial" panose="020B0604020202020204" pitchFamily="34" charset="0"/>
              </a:defRPr>
            </a:lvl5pPr>
            <a:lvl6pPr marL="25146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/>
              <a:buChar char="§"/>
              <a:defRPr kumimoji="1" sz="1800" kern="1200" baseline="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9718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Font typeface="Wingdings"/>
              <a:buChar char="§"/>
              <a:defRPr kumimoji="1" sz="1800" kern="1200" baseline="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4290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buClr>
                <a:schemeClr val="accent3"/>
              </a:buClr>
              <a:buFont typeface="Wingdings"/>
              <a:buChar char="§"/>
              <a:defRPr kumimoji="1" sz="1800" kern="1200" baseline="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8862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buClr>
                <a:schemeClr val="accent4"/>
              </a:buClr>
              <a:buFont typeface="Wingdings"/>
              <a:buChar char="§"/>
              <a:defRPr kumimoji="1" sz="1800" kern="1200" baseline="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endParaRPr lang="en-US" altLang="ko-KR" sz="1400" dirty="0">
              <a:solidFill>
                <a:srgbClr val="000000"/>
              </a:solidFill>
              <a:latin typeface="Trebuchet MS" panose="020B0603020202020204" pitchFamily="34" charset="0"/>
            </a:endParaRP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endParaRPr lang="en-US" altLang="ko-KR" sz="1400" dirty="0">
              <a:solidFill>
                <a:srgbClr val="000000"/>
              </a:solidFill>
              <a:latin typeface="Trebuchet MS" panose="020B0603020202020204" pitchFamily="34" charset="0"/>
            </a:endParaRP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400" dirty="0">
                <a:solidFill>
                  <a:srgbClr val="000000"/>
                </a:solidFill>
                <a:latin typeface="Trebuchet MS" panose="020B0603020202020204" pitchFamily="34" charset="0"/>
              </a:rPr>
              <a:t>    </a:t>
            </a:r>
            <a:r>
              <a:rPr lang="en-US" altLang="ko-KR" sz="14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model.add</a:t>
            </a:r>
            <a:r>
              <a:rPr lang="en-US" altLang="ko-KR" sz="1400" dirty="0">
                <a:solidFill>
                  <a:srgbClr val="000000"/>
                </a:solidFill>
                <a:latin typeface="Trebuchet MS" panose="020B0603020202020204" pitchFamily="34" charset="0"/>
              </a:rPr>
              <a:t>(tf.keras.layers.UpSampling2D())</a:t>
            </a: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400" dirty="0">
                <a:solidFill>
                  <a:srgbClr val="000000"/>
                </a:solidFill>
                <a:latin typeface="Trebuchet MS" panose="020B0603020202020204" pitchFamily="34" charset="0"/>
              </a:rPr>
              <a:t>    </a:t>
            </a:r>
            <a:r>
              <a:rPr lang="en-US" altLang="ko-KR" sz="14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model.add</a:t>
            </a:r>
            <a:r>
              <a:rPr lang="en-US" altLang="ko-KR" sz="1400" dirty="0">
                <a:solidFill>
                  <a:srgbClr val="000000"/>
                </a:solidFill>
                <a:latin typeface="Trebuchet MS" panose="020B0603020202020204" pitchFamily="34" charset="0"/>
              </a:rPr>
              <a:t>(tf.keras.layers.Conv2DTranspose(16,</a:t>
            </a: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400" dirty="0">
                <a:solidFill>
                  <a:srgbClr val="000000"/>
                </a:solidFill>
                <a:latin typeface="Trebuchet MS" panose="020B0603020202020204" pitchFamily="34" charset="0"/>
              </a:rPr>
              <a:t>                            </a:t>
            </a:r>
            <a:r>
              <a:rPr lang="en-US" altLang="ko-KR" sz="14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kernel_size</a:t>
            </a:r>
            <a:r>
              <a:rPr lang="en-US" altLang="ko-KR" sz="1400" dirty="0">
                <a:solidFill>
                  <a:srgbClr val="000000"/>
                </a:solidFill>
                <a:latin typeface="Trebuchet MS" panose="020B0603020202020204" pitchFamily="34" charset="0"/>
              </a:rPr>
              <a:t>=5, padding='same',</a:t>
            </a: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400" dirty="0">
                <a:solidFill>
                  <a:srgbClr val="000000"/>
                </a:solidFill>
                <a:latin typeface="Trebuchet MS" panose="020B0603020202020204" pitchFamily="34" charset="0"/>
              </a:rPr>
              <a:t>                            activation=None,))</a:t>
            </a: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400" dirty="0">
                <a:solidFill>
                  <a:srgbClr val="000000"/>
                </a:solidFill>
                <a:latin typeface="Trebuchet MS" panose="020B0603020202020204" pitchFamily="34" charset="0"/>
              </a:rPr>
              <a:t>    </a:t>
            </a:r>
            <a:r>
              <a:rPr lang="en-US" altLang="ko-KR" sz="14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model.add</a:t>
            </a:r>
            <a:r>
              <a:rPr lang="en-US" altLang="ko-KR" sz="1400" dirty="0">
                <a:solidFill>
                  <a:srgbClr val="000000"/>
                </a:solidFill>
                <a:latin typeface="Trebuchet MS" panose="020B0603020202020204" pitchFamily="34" charset="0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tf.keras.layers.BatchNormalization</a:t>
            </a:r>
            <a:r>
              <a:rPr lang="en-US" altLang="ko-KR" sz="1400" dirty="0">
                <a:solidFill>
                  <a:srgbClr val="000000"/>
                </a:solidFill>
                <a:latin typeface="Trebuchet MS" panose="020B0603020202020204" pitchFamily="34" charset="0"/>
              </a:rPr>
              <a:t>(momentum=0.9))</a:t>
            </a: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400" dirty="0">
                <a:solidFill>
                  <a:srgbClr val="000000"/>
                </a:solidFill>
                <a:latin typeface="Trebuchet MS" panose="020B0603020202020204" pitchFamily="34" charset="0"/>
              </a:rPr>
              <a:t>    </a:t>
            </a:r>
            <a:r>
              <a:rPr lang="en-US" altLang="ko-KR" sz="14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model.add</a:t>
            </a:r>
            <a:r>
              <a:rPr lang="en-US" altLang="ko-KR" sz="1400" dirty="0">
                <a:solidFill>
                  <a:srgbClr val="000000"/>
                </a:solidFill>
                <a:latin typeface="Trebuchet MS" panose="020B0603020202020204" pitchFamily="34" charset="0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tf.keras.layers.LeakyReLU</a:t>
            </a:r>
            <a:r>
              <a:rPr lang="en-US" altLang="ko-KR" sz="1400" dirty="0">
                <a:solidFill>
                  <a:srgbClr val="000000"/>
                </a:solidFill>
                <a:latin typeface="Trebuchet MS" panose="020B0603020202020204" pitchFamily="34" charset="0"/>
              </a:rPr>
              <a:t>())</a:t>
            </a: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endParaRPr lang="en-US" altLang="ko-KR" sz="1400" dirty="0">
              <a:solidFill>
                <a:srgbClr val="000000"/>
              </a:solidFill>
              <a:latin typeface="Trebuchet MS" panose="020B0603020202020204" pitchFamily="34" charset="0"/>
            </a:endParaRP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400" dirty="0">
                <a:solidFill>
                  <a:srgbClr val="000000"/>
                </a:solidFill>
                <a:latin typeface="Trebuchet MS" panose="020B0603020202020204" pitchFamily="34" charset="0"/>
              </a:rPr>
              <a:t>    </a:t>
            </a:r>
            <a:r>
              <a:rPr lang="en-US" altLang="ko-KR" sz="14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model.add</a:t>
            </a:r>
            <a:r>
              <a:rPr lang="en-US" altLang="ko-KR" sz="1400" dirty="0">
                <a:solidFill>
                  <a:srgbClr val="000000"/>
                </a:solidFill>
                <a:latin typeface="Trebuchet MS" panose="020B0603020202020204" pitchFamily="34" charset="0"/>
              </a:rPr>
              <a:t>(tf.keras.layers.Conv2D(1, </a:t>
            </a:r>
            <a:r>
              <a:rPr lang="en-US" altLang="ko-KR" sz="14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kernel_size</a:t>
            </a:r>
            <a:r>
              <a:rPr lang="en-US" altLang="ko-KR" sz="1400" dirty="0">
                <a:solidFill>
                  <a:srgbClr val="000000"/>
                </a:solidFill>
                <a:latin typeface="Trebuchet MS" panose="020B0603020202020204" pitchFamily="34" charset="0"/>
              </a:rPr>
              <a:t>=5, padding='same',</a:t>
            </a: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400" dirty="0">
                <a:solidFill>
                  <a:srgbClr val="000000"/>
                </a:solidFill>
                <a:latin typeface="Trebuchet MS" panose="020B0603020202020204" pitchFamily="34" charset="0"/>
              </a:rPr>
              <a:t>                   activation='sigmoid'))</a:t>
            </a: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400" dirty="0">
                <a:solidFill>
                  <a:srgbClr val="000000"/>
                </a:solidFill>
                <a:latin typeface="Trebuchet MS" panose="020B0603020202020204" pitchFamily="34" charset="0"/>
              </a:rPr>
              <a:t>    return model</a:t>
            </a:r>
          </a:p>
        </p:txBody>
      </p:sp>
    </p:spTree>
    <p:extLst>
      <p:ext uri="{BB962C8B-B14F-4D97-AF65-F5344CB8AC3E}">
        <p14:creationId xmlns:p14="http://schemas.microsoft.com/office/powerpoint/2010/main" val="17602225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D5ECDA27-D4D1-E81A-8BED-FB86557BE082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403648" y="1340768"/>
            <a:ext cx="5224040" cy="5451172"/>
          </a:xfr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6718A920-CDEB-42D4-A3BB-D8151100D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생성자 신경망 구축하기</a:t>
            </a:r>
          </a:p>
        </p:txBody>
      </p:sp>
      <p:sp>
        <p:nvSpPr>
          <p:cNvPr id="7" name="말풍선: 모서리가 둥근 사각형 6">
            <a:extLst>
              <a:ext uri="{FF2B5EF4-FFF2-40B4-BE49-F238E27FC236}">
                <a16:creationId xmlns:a16="http://schemas.microsoft.com/office/drawing/2014/main" id="{4C38EA05-4FED-4A83-A89B-224B3242EBCE}"/>
              </a:ext>
            </a:extLst>
          </p:cNvPr>
          <p:cNvSpPr/>
          <p:nvPr/>
        </p:nvSpPr>
        <p:spPr>
          <a:xfrm>
            <a:off x="5868144" y="4365104"/>
            <a:ext cx="2664296" cy="1224136"/>
          </a:xfrm>
          <a:prstGeom prst="wedgeRoundRectCallout">
            <a:avLst>
              <a:gd name="adj1" fmla="val -63655"/>
              <a:gd name="adj2" fmla="val -67021"/>
              <a:gd name="adj3" fmla="val 16667"/>
            </a:avLst>
          </a:prstGeom>
          <a:solidFill>
            <a:srgbClr val="FFFF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랜덤 노이즈가 입력되어서 </a:t>
            </a:r>
            <a:r>
              <a:rPr lang="en-US" altLang="ko-KR" sz="14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2</a:t>
            </a:r>
            <a:r>
              <a:rPr lang="ko-KR" altLang="en-US" sz="14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차원 이미지로 </a:t>
            </a:r>
            <a:r>
              <a:rPr lang="ko-KR" altLang="en-US" sz="1400" dirty="0" err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업샘플링된다</a:t>
            </a:r>
            <a:r>
              <a:rPr lang="en-US" altLang="ko-KR" sz="14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. </a:t>
            </a:r>
            <a:r>
              <a:rPr lang="ko-KR" altLang="en-US" sz="14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각 레이어의 가중치들이 학습되면서 노이즈에 해당하는 이미지를 생성할 수 있다</a:t>
            </a:r>
            <a:r>
              <a:rPr lang="en-US" altLang="ko-KR" sz="14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. </a:t>
            </a:r>
            <a:endParaRPr lang="ko-KR" altLang="en-US" sz="14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263776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87C244-9916-41D9-A9EB-6DA8D0F31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생성자 생성 및 테스트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07EAAB3-A787-4A96-B2F1-2AFE4280E4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2648" y="1772816"/>
            <a:ext cx="8153400" cy="158417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vert="horz" wrap="square">
            <a:noAutofit/>
          </a:bodyPr>
          <a:lstStyle>
            <a:lvl1pPr marL="342900" indent="-342900" algn="l" rtl="0" eaLnBrk="0" latinLnBrk="1" hangingPunct="0"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Arial" panose="020B0604020202020204" pitchFamily="34" charset="0"/>
              </a:defRPr>
            </a:lvl1pPr>
            <a:lvl2pPr marL="742950" indent="-285750" algn="l" rtl="0" eaLnBrk="0" latinLnBrk="1" hangingPunct="0">
              <a:spcBef>
                <a:spcPts val="55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§"/>
              <a:defRPr kumimoji="1" sz="20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Arial" panose="020B0604020202020204" pitchFamily="34" charset="0"/>
              </a:defRPr>
            </a:lvl2pPr>
            <a:lvl3pPr marL="1143000" indent="-228600" algn="l" rtl="0" eaLnBrk="0" latinLnBrk="1" hangingPunct="0">
              <a:spcBef>
                <a:spcPts val="5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§"/>
              <a:defRPr kumimoji="1" sz="20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Arial" panose="020B0604020202020204" pitchFamily="34" charset="0"/>
              </a:defRPr>
            </a:lvl3pPr>
            <a:lvl4pPr marL="1600200" indent="-228600" algn="l" rtl="0" eaLnBrk="0" latinLnBrk="1" hangingPunct="0">
              <a:spcBef>
                <a:spcPts val="400"/>
              </a:spcBef>
              <a:buClr>
                <a:schemeClr val="accent3"/>
              </a:buClr>
              <a:buSzPct val="75000"/>
              <a:buFont typeface="Wingdings" panose="05000000000000000000" pitchFamily="2" charset="2"/>
              <a:buChar char=""/>
              <a:defRPr kumimoji="1" sz="18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Arial" panose="020B0604020202020204" pitchFamily="34" charset="0"/>
              </a:defRPr>
            </a:lvl4pPr>
            <a:lvl5pPr marL="2057400" indent="-228600" algn="l" rtl="0" eaLnBrk="0" latinLnBrk="1" hangingPunct="0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1" sz="18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Arial" panose="020B0604020202020204" pitchFamily="34" charset="0"/>
              </a:defRPr>
            </a:lvl5pPr>
            <a:lvl6pPr marL="25146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/>
              <a:buChar char="§"/>
              <a:defRPr kumimoji="1" sz="1800" kern="1200" baseline="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9718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Font typeface="Wingdings"/>
              <a:buChar char="§"/>
              <a:defRPr kumimoji="1" sz="1800" kern="1200" baseline="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4290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buClr>
                <a:schemeClr val="accent3"/>
              </a:buClr>
              <a:buFont typeface="Wingdings"/>
              <a:buChar char="§"/>
              <a:defRPr kumimoji="1" sz="1800" kern="1200" baseline="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8862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buClr>
                <a:schemeClr val="accent4"/>
              </a:buClr>
              <a:buFont typeface="Wingdings"/>
              <a:buChar char="§"/>
              <a:defRPr kumimoji="1" sz="1800" kern="1200" baseline="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400" dirty="0">
                <a:solidFill>
                  <a:srgbClr val="000000"/>
                </a:solidFill>
                <a:latin typeface="Trebuchet MS" panose="020B0603020202020204" pitchFamily="34" charset="0"/>
              </a:rPr>
              <a:t>generator = </a:t>
            </a:r>
            <a:r>
              <a:rPr lang="en-US" altLang="ko-KR" sz="14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make_generator</a:t>
            </a:r>
            <a:r>
              <a:rPr lang="en-US" altLang="ko-KR" sz="1400" dirty="0">
                <a:solidFill>
                  <a:srgbClr val="000000"/>
                </a:solidFill>
                <a:latin typeface="Trebuchet MS" panose="020B0603020202020204" pitchFamily="34" charset="0"/>
              </a:rPr>
              <a:t>()</a:t>
            </a: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endParaRPr lang="en-US" altLang="ko-KR" sz="1400" dirty="0">
              <a:solidFill>
                <a:srgbClr val="000000"/>
              </a:solidFill>
              <a:latin typeface="Trebuchet MS" panose="020B0603020202020204" pitchFamily="34" charset="0"/>
            </a:endParaRP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400" dirty="0">
                <a:solidFill>
                  <a:srgbClr val="000000"/>
                </a:solidFill>
                <a:latin typeface="Trebuchet MS" panose="020B0603020202020204" pitchFamily="34" charset="0"/>
              </a:rPr>
              <a:t>noise = </a:t>
            </a:r>
            <a:r>
              <a:rPr lang="en-US" altLang="ko-KR" sz="14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tf.random.normal</a:t>
            </a:r>
            <a:r>
              <a:rPr lang="en-US" altLang="ko-KR" sz="1400" dirty="0">
                <a:solidFill>
                  <a:srgbClr val="000000"/>
                </a:solidFill>
                <a:latin typeface="Trebuchet MS" panose="020B0603020202020204" pitchFamily="34" charset="0"/>
              </a:rPr>
              <a:t>([1, Z_DIMENSIONS])</a:t>
            </a: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4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generated_image</a:t>
            </a:r>
            <a:r>
              <a:rPr lang="en-US" altLang="ko-KR" sz="1400" dirty="0">
                <a:solidFill>
                  <a:srgbClr val="000000"/>
                </a:solidFill>
                <a:latin typeface="Trebuchet MS" panose="020B0603020202020204" pitchFamily="34" charset="0"/>
              </a:rPr>
              <a:t> = generator(noise, training=False)</a:t>
            </a: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4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plt.imshow</a:t>
            </a:r>
            <a:r>
              <a:rPr lang="en-US" altLang="ko-KR" sz="1400" dirty="0">
                <a:solidFill>
                  <a:srgbClr val="000000"/>
                </a:solidFill>
                <a:latin typeface="Trebuchet MS" panose="020B0603020202020204" pitchFamily="34" charset="0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generated_image</a:t>
            </a:r>
            <a:r>
              <a:rPr lang="en-US" altLang="ko-KR" sz="1400" dirty="0">
                <a:solidFill>
                  <a:srgbClr val="000000"/>
                </a:solidFill>
                <a:latin typeface="Trebuchet MS" panose="020B0603020202020204" pitchFamily="34" charset="0"/>
              </a:rPr>
              <a:t>[0, :, :, 0], </a:t>
            </a:r>
            <a:r>
              <a:rPr lang="en-US" altLang="ko-KR" sz="14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cmap</a:t>
            </a:r>
            <a:r>
              <a:rPr lang="en-US" altLang="ko-KR" sz="1400" dirty="0">
                <a:solidFill>
                  <a:srgbClr val="000000"/>
                </a:solidFill>
                <a:latin typeface="Trebuchet MS" panose="020B0603020202020204" pitchFamily="34" charset="0"/>
              </a:rPr>
              <a:t>='gray')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62BD8E4-F34F-4D0F-AE60-95E4AB4466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1760" y="3645024"/>
            <a:ext cx="3607842" cy="2863200"/>
          </a:xfrm>
          <a:prstGeom prst="rect">
            <a:avLst/>
          </a:prstGeom>
        </p:spPr>
      </p:pic>
      <p:sp>
        <p:nvSpPr>
          <p:cNvPr id="7" name="말풍선: 모서리가 둥근 사각형 6">
            <a:extLst>
              <a:ext uri="{FF2B5EF4-FFF2-40B4-BE49-F238E27FC236}">
                <a16:creationId xmlns:a16="http://schemas.microsoft.com/office/drawing/2014/main" id="{55D1A211-B798-4195-9C4D-0310F7E5CE77}"/>
              </a:ext>
            </a:extLst>
          </p:cNvPr>
          <p:cNvSpPr/>
          <p:nvPr/>
        </p:nvSpPr>
        <p:spPr>
          <a:xfrm>
            <a:off x="6012160" y="4869160"/>
            <a:ext cx="2664296" cy="576064"/>
          </a:xfrm>
          <a:prstGeom prst="wedgeRoundRectCallout">
            <a:avLst>
              <a:gd name="adj1" fmla="val -63655"/>
              <a:gd name="adj2" fmla="val -67021"/>
              <a:gd name="adj3" fmla="val 16667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지금은 완전한 노이즈만 출력된다</a:t>
            </a:r>
            <a:r>
              <a:rPr lang="en-US" altLang="ko-KR" sz="14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. </a:t>
            </a:r>
            <a:endParaRPr lang="ko-KR" altLang="en-US" sz="14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511576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C5B2A2-A895-4FC0-9427-F6592548F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생성적</a:t>
            </a:r>
            <a:r>
              <a:rPr lang="ko-KR" altLang="en-US" dirty="0"/>
              <a:t> 적대 신경망 구축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38022CA-7618-4668-BC69-F14B740924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2648" y="1772816"/>
            <a:ext cx="8153400" cy="2952328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vert="horz" wrap="square">
            <a:noAutofit/>
          </a:bodyPr>
          <a:lstStyle>
            <a:lvl1pPr marL="342900" indent="-342900" algn="l" rtl="0" eaLnBrk="0" latinLnBrk="1" hangingPunct="0"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Arial" panose="020B0604020202020204" pitchFamily="34" charset="0"/>
              </a:defRPr>
            </a:lvl1pPr>
            <a:lvl2pPr marL="742950" indent="-285750" algn="l" rtl="0" eaLnBrk="0" latinLnBrk="1" hangingPunct="0">
              <a:spcBef>
                <a:spcPts val="55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§"/>
              <a:defRPr kumimoji="1" sz="20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Arial" panose="020B0604020202020204" pitchFamily="34" charset="0"/>
              </a:defRPr>
            </a:lvl2pPr>
            <a:lvl3pPr marL="1143000" indent="-228600" algn="l" rtl="0" eaLnBrk="0" latinLnBrk="1" hangingPunct="0">
              <a:spcBef>
                <a:spcPts val="5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§"/>
              <a:defRPr kumimoji="1" sz="20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Arial" panose="020B0604020202020204" pitchFamily="34" charset="0"/>
              </a:defRPr>
            </a:lvl3pPr>
            <a:lvl4pPr marL="1600200" indent="-228600" algn="l" rtl="0" eaLnBrk="0" latinLnBrk="1" hangingPunct="0">
              <a:spcBef>
                <a:spcPts val="400"/>
              </a:spcBef>
              <a:buClr>
                <a:schemeClr val="accent3"/>
              </a:buClr>
              <a:buSzPct val="75000"/>
              <a:buFont typeface="Wingdings" panose="05000000000000000000" pitchFamily="2" charset="2"/>
              <a:buChar char=""/>
              <a:defRPr kumimoji="1" sz="18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Arial" panose="020B0604020202020204" pitchFamily="34" charset="0"/>
              </a:defRPr>
            </a:lvl4pPr>
            <a:lvl5pPr marL="2057400" indent="-228600" algn="l" rtl="0" eaLnBrk="0" latinLnBrk="1" hangingPunct="0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1" sz="18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Arial" panose="020B0604020202020204" pitchFamily="34" charset="0"/>
              </a:defRPr>
            </a:lvl5pPr>
            <a:lvl6pPr marL="25146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/>
              <a:buChar char="§"/>
              <a:defRPr kumimoji="1" sz="1800" kern="1200" baseline="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9718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Font typeface="Wingdings"/>
              <a:buChar char="§"/>
              <a:defRPr kumimoji="1" sz="1800" kern="1200" baseline="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4290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buClr>
                <a:schemeClr val="accent3"/>
              </a:buClr>
              <a:buFont typeface="Wingdings"/>
              <a:buChar char="§"/>
              <a:defRPr kumimoji="1" sz="1800" kern="1200" baseline="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8862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buClr>
                <a:schemeClr val="accent4"/>
              </a:buClr>
              <a:buFont typeface="Wingdings"/>
              <a:buChar char="§"/>
              <a:defRPr kumimoji="1" sz="1800" kern="1200" baseline="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400" dirty="0">
                <a:solidFill>
                  <a:srgbClr val="000000"/>
                </a:solidFill>
                <a:latin typeface="Trebuchet MS" panose="020B0603020202020204" pitchFamily="34" charset="0"/>
              </a:rPr>
              <a:t>z = </a:t>
            </a:r>
            <a:r>
              <a:rPr lang="en-US" altLang="ko-KR" sz="14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tf.keras.layers.Input</a:t>
            </a:r>
            <a:r>
              <a:rPr lang="en-US" altLang="ko-KR" sz="1400" dirty="0">
                <a:solidFill>
                  <a:srgbClr val="000000"/>
                </a:solidFill>
                <a:latin typeface="Trebuchet MS" panose="020B0603020202020204" pitchFamily="34" charset="0"/>
              </a:rPr>
              <a:t>(shape=(Z_DIMENSIONS,))</a:t>
            </a: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4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fake_image</a:t>
            </a:r>
            <a:r>
              <a:rPr lang="en-US" altLang="ko-KR" sz="1400" dirty="0">
                <a:solidFill>
                  <a:srgbClr val="000000"/>
                </a:solidFill>
                <a:latin typeface="Trebuchet MS" panose="020B0603020202020204" pitchFamily="34" charset="0"/>
              </a:rPr>
              <a:t> = generator(z)</a:t>
            </a: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4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discriminator.trainable</a:t>
            </a:r>
            <a:r>
              <a:rPr lang="en-US" altLang="ko-KR" sz="1400" dirty="0">
                <a:solidFill>
                  <a:srgbClr val="000000"/>
                </a:solidFill>
                <a:latin typeface="Trebuchet MS" panose="020B0603020202020204" pitchFamily="34" charset="0"/>
              </a:rPr>
              <a:t> = False</a:t>
            </a: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400" dirty="0">
                <a:solidFill>
                  <a:srgbClr val="000000"/>
                </a:solidFill>
                <a:latin typeface="Trebuchet MS" panose="020B0603020202020204" pitchFamily="34" charset="0"/>
              </a:rPr>
              <a:t>prediction = discriminator(</a:t>
            </a:r>
            <a:r>
              <a:rPr lang="en-US" altLang="ko-KR" sz="14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fake_image</a:t>
            </a:r>
            <a:r>
              <a:rPr lang="en-US" altLang="ko-KR" sz="1400" dirty="0">
                <a:solidFill>
                  <a:srgbClr val="000000"/>
                </a:solidFill>
                <a:latin typeface="Trebuchet MS" panose="020B0603020202020204" pitchFamily="34" charset="0"/>
              </a:rPr>
              <a:t>)</a:t>
            </a: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4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gan_model</a:t>
            </a:r>
            <a:r>
              <a:rPr lang="en-US" altLang="ko-KR" sz="1400" dirty="0">
                <a:solidFill>
                  <a:srgbClr val="000000"/>
                </a:solidFill>
                <a:latin typeface="Trebuchet MS" panose="020B0603020202020204" pitchFamily="34" charset="0"/>
              </a:rPr>
              <a:t> = </a:t>
            </a:r>
            <a:r>
              <a:rPr lang="en-US" altLang="ko-KR" sz="14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tf.keras.models.Model</a:t>
            </a:r>
            <a:r>
              <a:rPr lang="en-US" altLang="ko-KR" sz="1400" dirty="0">
                <a:solidFill>
                  <a:srgbClr val="000000"/>
                </a:solidFill>
                <a:latin typeface="Trebuchet MS" panose="020B0603020202020204" pitchFamily="34" charset="0"/>
              </a:rPr>
              <a:t>(z, prediction)</a:t>
            </a: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endParaRPr lang="en-US" altLang="ko-KR" sz="1400" dirty="0">
              <a:solidFill>
                <a:srgbClr val="000000"/>
              </a:solidFill>
              <a:latin typeface="Trebuchet MS" panose="020B0603020202020204" pitchFamily="34" charset="0"/>
            </a:endParaRP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4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gan_model.compile</a:t>
            </a:r>
            <a:r>
              <a:rPr lang="en-US" altLang="ko-KR" sz="1400" dirty="0">
                <a:solidFill>
                  <a:srgbClr val="000000"/>
                </a:solidFill>
                <a:latin typeface="Trebuchet MS" panose="020B0603020202020204" pitchFamily="34" charset="0"/>
              </a:rPr>
              <a:t>(loss='</a:t>
            </a:r>
            <a:r>
              <a:rPr lang="en-US" altLang="ko-KR" sz="14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binary_crossentropy</a:t>
            </a:r>
            <a:r>
              <a:rPr lang="en-US" altLang="ko-KR" sz="1400" dirty="0">
                <a:solidFill>
                  <a:srgbClr val="000000"/>
                </a:solidFill>
                <a:latin typeface="Trebuchet MS" panose="020B0603020202020204" pitchFamily="34" charset="0"/>
              </a:rPr>
              <a:t>',</a:t>
            </a: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400" dirty="0">
                <a:solidFill>
                  <a:srgbClr val="000000"/>
                </a:solidFill>
                <a:latin typeface="Trebuchet MS" panose="020B0603020202020204" pitchFamily="34" charset="0"/>
              </a:rPr>
              <a:t>                          optimizer=</a:t>
            </a:r>
            <a:r>
              <a:rPr lang="en-US" altLang="ko-KR" sz="14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tf.keras.optimizers.Adam</a:t>
            </a:r>
            <a:r>
              <a:rPr lang="en-US" altLang="ko-KR" sz="1400" dirty="0">
                <a:solidFill>
                  <a:srgbClr val="000000"/>
                </a:solidFill>
                <a:latin typeface="Trebuchet MS" panose="020B0603020202020204" pitchFamily="34" charset="0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lr</a:t>
            </a:r>
            <a:r>
              <a:rPr lang="en-US" altLang="ko-KR" sz="1400" dirty="0">
                <a:solidFill>
                  <a:srgbClr val="000000"/>
                </a:solidFill>
                <a:latin typeface="Trebuchet MS" panose="020B0603020202020204" pitchFamily="34" charset="0"/>
              </a:rPr>
              <a:t>=0.0004),</a:t>
            </a: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400" dirty="0">
                <a:solidFill>
                  <a:srgbClr val="000000"/>
                </a:solidFill>
                <a:latin typeface="Trebuchet MS" panose="020B0603020202020204" pitchFamily="34" charset="0"/>
              </a:rPr>
              <a:t>                          metrics=['accuracy'])</a:t>
            </a:r>
          </a:p>
        </p:txBody>
      </p:sp>
    </p:spTree>
    <p:extLst>
      <p:ext uri="{BB962C8B-B14F-4D97-AF65-F5344CB8AC3E}">
        <p14:creationId xmlns:p14="http://schemas.microsoft.com/office/powerpoint/2010/main" val="13148263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C5B2A2-A895-4FC0-9427-F6592548F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GAN</a:t>
            </a:r>
            <a:r>
              <a:rPr lang="ko-KR" altLang="en-US" dirty="0"/>
              <a:t>의 학습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38022CA-7618-4668-BC69-F14B740924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2648" y="1772816"/>
            <a:ext cx="8153400" cy="4608512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vert="horz" wrap="square">
            <a:noAutofit/>
          </a:bodyPr>
          <a:lstStyle>
            <a:lvl1pPr marL="342900" indent="-342900" algn="l" rtl="0" eaLnBrk="0" latinLnBrk="1" hangingPunct="0"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Arial" panose="020B0604020202020204" pitchFamily="34" charset="0"/>
              </a:defRPr>
            </a:lvl1pPr>
            <a:lvl2pPr marL="742950" indent="-285750" algn="l" rtl="0" eaLnBrk="0" latinLnBrk="1" hangingPunct="0">
              <a:spcBef>
                <a:spcPts val="55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§"/>
              <a:defRPr kumimoji="1" sz="20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Arial" panose="020B0604020202020204" pitchFamily="34" charset="0"/>
              </a:defRPr>
            </a:lvl2pPr>
            <a:lvl3pPr marL="1143000" indent="-228600" algn="l" rtl="0" eaLnBrk="0" latinLnBrk="1" hangingPunct="0">
              <a:spcBef>
                <a:spcPts val="5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§"/>
              <a:defRPr kumimoji="1" sz="20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Arial" panose="020B0604020202020204" pitchFamily="34" charset="0"/>
              </a:defRPr>
            </a:lvl3pPr>
            <a:lvl4pPr marL="1600200" indent="-228600" algn="l" rtl="0" eaLnBrk="0" latinLnBrk="1" hangingPunct="0">
              <a:spcBef>
                <a:spcPts val="400"/>
              </a:spcBef>
              <a:buClr>
                <a:schemeClr val="accent3"/>
              </a:buClr>
              <a:buSzPct val="75000"/>
              <a:buFont typeface="Wingdings" panose="05000000000000000000" pitchFamily="2" charset="2"/>
              <a:buChar char=""/>
              <a:defRPr kumimoji="1" sz="18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Arial" panose="020B0604020202020204" pitchFamily="34" charset="0"/>
              </a:defRPr>
            </a:lvl4pPr>
            <a:lvl5pPr marL="2057400" indent="-228600" algn="l" rtl="0" eaLnBrk="0" latinLnBrk="1" hangingPunct="0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1" sz="18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Arial" panose="020B0604020202020204" pitchFamily="34" charset="0"/>
              </a:defRPr>
            </a:lvl5pPr>
            <a:lvl6pPr marL="25146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/>
              <a:buChar char="§"/>
              <a:defRPr kumimoji="1" sz="1800" kern="1200" baseline="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9718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Font typeface="Wingdings"/>
              <a:buChar char="§"/>
              <a:defRPr kumimoji="1" sz="1800" kern="1200" baseline="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4290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buClr>
                <a:schemeClr val="accent3"/>
              </a:buClr>
              <a:buFont typeface="Wingdings"/>
              <a:buChar char="§"/>
              <a:defRPr kumimoji="1" sz="1800" kern="1200" baseline="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8862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buClr>
                <a:schemeClr val="accent4"/>
              </a:buClr>
              <a:buFont typeface="Wingdings"/>
              <a:buChar char="§"/>
              <a:defRPr kumimoji="1" sz="1800" kern="1200" baseline="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endParaRPr lang="en-US" altLang="ko-KR" sz="1400" dirty="0">
              <a:solidFill>
                <a:srgbClr val="000000"/>
              </a:solidFill>
              <a:latin typeface="Trebuchet MS" panose="020B0603020202020204" pitchFamily="34" charset="0"/>
            </a:endParaRP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400" dirty="0">
                <a:solidFill>
                  <a:srgbClr val="000000"/>
                </a:solidFill>
                <a:latin typeface="Trebuchet MS" panose="020B0603020202020204" pitchFamily="34" charset="0"/>
              </a:rPr>
              <a:t>def </a:t>
            </a:r>
            <a:r>
              <a:rPr lang="en-US" altLang="ko-KR" sz="14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train_gan</a:t>
            </a:r>
            <a:r>
              <a:rPr lang="en-US" altLang="ko-KR" sz="1400" dirty="0">
                <a:solidFill>
                  <a:srgbClr val="000000"/>
                </a:solidFill>
                <a:latin typeface="Trebuchet MS" panose="020B0603020202020204" pitchFamily="34" charset="0"/>
              </a:rPr>
              <a:t>():</a:t>
            </a: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400" dirty="0">
                <a:solidFill>
                  <a:srgbClr val="000000"/>
                </a:solidFill>
                <a:latin typeface="Trebuchet MS" panose="020B0603020202020204" pitchFamily="34" charset="0"/>
              </a:rPr>
              <a:t>    for </a:t>
            </a:r>
            <a:r>
              <a:rPr lang="en-US" altLang="ko-KR" sz="14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i</a:t>
            </a:r>
            <a:r>
              <a:rPr lang="en-US" altLang="ko-KR" sz="1400" dirty="0">
                <a:solidFill>
                  <a:srgbClr val="000000"/>
                </a:solidFill>
                <a:latin typeface="Trebuchet MS" panose="020B0603020202020204" pitchFamily="34" charset="0"/>
              </a:rPr>
              <a:t> in range(EPOCHS):</a:t>
            </a: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400" dirty="0">
                <a:solidFill>
                  <a:srgbClr val="000000"/>
                </a:solidFill>
                <a:latin typeface="Trebuchet MS" panose="020B0603020202020204" pitchFamily="34" charset="0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real_images</a:t>
            </a:r>
            <a:r>
              <a:rPr lang="en-US" altLang="ko-KR" sz="1400" dirty="0">
                <a:solidFill>
                  <a:srgbClr val="000000"/>
                </a:solidFill>
                <a:latin typeface="Trebuchet MS" panose="020B0603020202020204" pitchFamily="34" charset="0"/>
              </a:rPr>
              <a:t> = </a:t>
            </a:r>
            <a:r>
              <a:rPr lang="en-US" altLang="ko-KR" sz="14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np.reshape</a:t>
            </a:r>
            <a:r>
              <a:rPr lang="en-US" altLang="ko-KR" sz="1400" dirty="0">
                <a:solidFill>
                  <a:srgbClr val="000000"/>
                </a:solidFill>
                <a:latin typeface="Trebuchet MS" panose="020B0603020202020204" pitchFamily="34" charset="0"/>
              </a:rPr>
              <a:t>(</a:t>
            </a: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400" dirty="0">
                <a:solidFill>
                  <a:srgbClr val="000000"/>
                </a:solidFill>
                <a:latin typeface="Trebuchet MS" panose="020B0603020202020204" pitchFamily="34" charset="0"/>
              </a:rPr>
              <a:t>            data[</a:t>
            </a:r>
            <a:r>
              <a:rPr lang="en-US" altLang="ko-KR" sz="14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np.random.choice</a:t>
            </a:r>
            <a:r>
              <a:rPr lang="en-US" altLang="ko-KR" sz="1400" dirty="0">
                <a:solidFill>
                  <a:srgbClr val="000000"/>
                </a:solidFill>
                <a:latin typeface="Trebuchet MS" panose="020B0603020202020204" pitchFamily="34" charset="0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data.shape</a:t>
            </a:r>
            <a:r>
              <a:rPr lang="en-US" altLang="ko-KR" sz="1400" dirty="0">
                <a:solidFill>
                  <a:srgbClr val="000000"/>
                </a:solidFill>
                <a:latin typeface="Trebuchet MS" panose="020B0603020202020204" pitchFamily="34" charset="0"/>
              </a:rPr>
              <a:t>[0],</a:t>
            </a: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400" dirty="0">
                <a:solidFill>
                  <a:srgbClr val="000000"/>
                </a:solidFill>
                <a:latin typeface="Trebuchet MS" panose="020B0603020202020204" pitchFamily="34" charset="0"/>
              </a:rPr>
              <a:t>                                  BATCH_SIZE,</a:t>
            </a: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400" dirty="0">
                <a:solidFill>
                  <a:srgbClr val="000000"/>
                </a:solidFill>
                <a:latin typeface="Trebuchet MS" panose="020B0603020202020204" pitchFamily="34" charset="0"/>
              </a:rPr>
              <a:t>                                  replace=False)], (BATCH_SIZE,28,28,1))</a:t>
            </a: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400" dirty="0">
                <a:solidFill>
                  <a:srgbClr val="000000"/>
                </a:solidFill>
                <a:latin typeface="Trebuchet MS" panose="020B0603020202020204" pitchFamily="34" charset="0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fake_images</a:t>
            </a:r>
            <a:r>
              <a:rPr lang="en-US" altLang="ko-KR" sz="1400" dirty="0">
                <a:solidFill>
                  <a:srgbClr val="000000"/>
                </a:solidFill>
                <a:latin typeface="Trebuchet MS" panose="020B0603020202020204" pitchFamily="34" charset="0"/>
              </a:rPr>
              <a:t> = </a:t>
            </a:r>
            <a:r>
              <a:rPr lang="en-US" altLang="ko-KR" sz="14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generator.predict</a:t>
            </a:r>
            <a:r>
              <a:rPr lang="en-US" altLang="ko-KR" sz="1400" dirty="0">
                <a:solidFill>
                  <a:srgbClr val="000000"/>
                </a:solidFill>
                <a:latin typeface="Trebuchet MS" panose="020B0603020202020204" pitchFamily="34" charset="0"/>
              </a:rPr>
              <a:t>(</a:t>
            </a: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400" dirty="0">
                <a:solidFill>
                  <a:srgbClr val="000000"/>
                </a:solidFill>
                <a:latin typeface="Trebuchet MS" panose="020B0603020202020204" pitchFamily="34" charset="0"/>
              </a:rPr>
              <a:t>           </a:t>
            </a:r>
            <a:r>
              <a:rPr lang="en-US" altLang="ko-KR" sz="14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np.random.uniform</a:t>
            </a:r>
            <a:r>
              <a:rPr lang="en-US" altLang="ko-KR" sz="1400" dirty="0">
                <a:solidFill>
                  <a:srgbClr val="000000"/>
                </a:solidFill>
                <a:latin typeface="Trebuchet MS" panose="020B0603020202020204" pitchFamily="34" charset="0"/>
              </a:rPr>
              <a:t>(-1.0, 1.0,</a:t>
            </a: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400" dirty="0">
                <a:solidFill>
                  <a:srgbClr val="000000"/>
                </a:solidFill>
                <a:latin typeface="Trebuchet MS" panose="020B0603020202020204" pitchFamily="34" charset="0"/>
              </a:rPr>
              <a:t>                             size=[BATCH_SIZE, Z_DIMENSIONS]))</a:t>
            </a: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endParaRPr lang="en-US" altLang="ko-KR" sz="1400" dirty="0">
              <a:solidFill>
                <a:srgbClr val="000000"/>
              </a:solidFill>
              <a:latin typeface="Trebuchet MS" panose="020B0603020202020204" pitchFamily="34" charset="0"/>
            </a:endParaRP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400" dirty="0">
                <a:solidFill>
                  <a:srgbClr val="000000"/>
                </a:solidFill>
                <a:latin typeface="Trebuchet MS" panose="020B0603020202020204" pitchFamily="34" charset="0"/>
              </a:rPr>
              <a:t>        x = </a:t>
            </a:r>
            <a:r>
              <a:rPr lang="en-US" altLang="ko-KR" sz="14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np.concatenate</a:t>
            </a:r>
            <a:r>
              <a:rPr lang="en-US" altLang="ko-KR" sz="1400" dirty="0">
                <a:solidFill>
                  <a:srgbClr val="000000"/>
                </a:solidFill>
                <a:latin typeface="Trebuchet MS" panose="020B0603020202020204" pitchFamily="34" charset="0"/>
              </a:rPr>
              <a:t>((</a:t>
            </a:r>
            <a:r>
              <a:rPr lang="en-US" altLang="ko-KR" sz="14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real_images,fake_images</a:t>
            </a:r>
            <a:r>
              <a:rPr lang="en-US" altLang="ko-KR" sz="1400" dirty="0">
                <a:solidFill>
                  <a:srgbClr val="000000"/>
                </a:solidFill>
                <a:latin typeface="Trebuchet MS" panose="020B0603020202020204" pitchFamily="34" charset="0"/>
              </a:rPr>
              <a:t>))</a:t>
            </a: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endParaRPr lang="en-US" altLang="ko-KR" sz="1400" dirty="0">
              <a:solidFill>
                <a:srgbClr val="000000"/>
              </a:solidFill>
              <a:latin typeface="Trebuchet MS" panose="020B0603020202020204" pitchFamily="34" charset="0"/>
            </a:endParaRP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400" dirty="0">
                <a:solidFill>
                  <a:srgbClr val="000000"/>
                </a:solidFill>
                <a:latin typeface="Trebuchet MS" panose="020B0603020202020204" pitchFamily="34" charset="0"/>
              </a:rPr>
              <a:t>        y = </a:t>
            </a:r>
            <a:r>
              <a:rPr lang="en-US" altLang="ko-KR" sz="14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np.ones</a:t>
            </a:r>
            <a:r>
              <a:rPr lang="en-US" altLang="ko-KR" sz="1400" dirty="0">
                <a:solidFill>
                  <a:srgbClr val="000000"/>
                </a:solidFill>
                <a:latin typeface="Trebuchet MS" panose="020B0603020202020204" pitchFamily="34" charset="0"/>
              </a:rPr>
              <a:t>([2*BATCH_SIZE,1])</a:t>
            </a: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400" dirty="0">
                <a:solidFill>
                  <a:srgbClr val="000000"/>
                </a:solidFill>
                <a:latin typeface="Trebuchet MS" panose="020B0603020202020204" pitchFamily="34" charset="0"/>
              </a:rPr>
              <a:t>        y[BATCH_SIZE:,:] = 0</a:t>
            </a: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endParaRPr lang="en-US" altLang="ko-KR" sz="1400" dirty="0">
              <a:solidFill>
                <a:srgbClr val="000000"/>
              </a:solidFill>
              <a:latin typeface="Trebuchet MS" panose="020B0603020202020204" pitchFamily="34" charset="0"/>
            </a:endParaRP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400" dirty="0">
                <a:solidFill>
                  <a:srgbClr val="000000"/>
                </a:solidFill>
                <a:latin typeface="Trebuchet MS" panose="020B0603020202020204" pitchFamily="34" charset="0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discriminator.train_on_batch</a:t>
            </a:r>
            <a:r>
              <a:rPr lang="en-US" altLang="ko-KR" sz="1400" dirty="0">
                <a:solidFill>
                  <a:srgbClr val="000000"/>
                </a:solidFill>
                <a:latin typeface="Trebuchet MS" panose="020B0603020202020204" pitchFamily="34" charset="0"/>
              </a:rPr>
              <a:t>(x, y)</a:t>
            </a:r>
          </a:p>
        </p:txBody>
      </p:sp>
      <p:sp>
        <p:nvSpPr>
          <p:cNvPr id="5" name="말풍선: 모서리가 둥근 사각형 4">
            <a:extLst>
              <a:ext uri="{FF2B5EF4-FFF2-40B4-BE49-F238E27FC236}">
                <a16:creationId xmlns:a16="http://schemas.microsoft.com/office/drawing/2014/main" id="{999D4ABC-C254-4E0A-B06B-F206B86DC28C}"/>
              </a:ext>
            </a:extLst>
          </p:cNvPr>
          <p:cNvSpPr/>
          <p:nvPr/>
        </p:nvSpPr>
        <p:spPr>
          <a:xfrm>
            <a:off x="6012160" y="4869160"/>
            <a:ext cx="2664296" cy="576064"/>
          </a:xfrm>
          <a:prstGeom prst="wedgeRoundRectCallout">
            <a:avLst>
              <a:gd name="adj1" fmla="val -63655"/>
              <a:gd name="adj2" fmla="val -67021"/>
              <a:gd name="adj3" fmla="val 16667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진짜</a:t>
            </a:r>
            <a:r>
              <a:rPr lang="en-US" altLang="ko-KR" sz="14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z="14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이미지와 가짜 이미지를 붙인다</a:t>
            </a:r>
            <a:r>
              <a:rPr lang="en-US" altLang="ko-KR" sz="14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. </a:t>
            </a:r>
            <a:endParaRPr lang="ko-KR" altLang="en-US" sz="14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6" name="말풍선: 모서리가 둥근 사각형 5">
            <a:extLst>
              <a:ext uri="{FF2B5EF4-FFF2-40B4-BE49-F238E27FC236}">
                <a16:creationId xmlns:a16="http://schemas.microsoft.com/office/drawing/2014/main" id="{D71CE2E9-6465-4E85-976F-3AF088D70774}"/>
              </a:ext>
            </a:extLst>
          </p:cNvPr>
          <p:cNvSpPr/>
          <p:nvPr/>
        </p:nvSpPr>
        <p:spPr>
          <a:xfrm>
            <a:off x="5148064" y="5805264"/>
            <a:ext cx="2664296" cy="576064"/>
          </a:xfrm>
          <a:prstGeom prst="wedgeRoundRectCallout">
            <a:avLst>
              <a:gd name="adj1" fmla="val -91993"/>
              <a:gd name="adj2" fmla="val -147115"/>
              <a:gd name="adj3" fmla="val 16667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정답 레이블을 생성한다</a:t>
            </a:r>
            <a:r>
              <a:rPr lang="en-US" altLang="ko-KR" sz="14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. </a:t>
            </a:r>
            <a:endParaRPr lang="ko-KR" altLang="en-US" sz="14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7" name="말풍선: 모서리가 둥근 사각형 6">
            <a:extLst>
              <a:ext uri="{FF2B5EF4-FFF2-40B4-BE49-F238E27FC236}">
                <a16:creationId xmlns:a16="http://schemas.microsoft.com/office/drawing/2014/main" id="{B0807B0D-E270-44E0-ACE0-E6DCC2465BD7}"/>
              </a:ext>
            </a:extLst>
          </p:cNvPr>
          <p:cNvSpPr/>
          <p:nvPr/>
        </p:nvSpPr>
        <p:spPr>
          <a:xfrm>
            <a:off x="2339752" y="6262464"/>
            <a:ext cx="2664296" cy="576064"/>
          </a:xfrm>
          <a:prstGeom prst="wedgeRoundRectCallout">
            <a:avLst>
              <a:gd name="adj1" fmla="val -10757"/>
              <a:gd name="adj2" fmla="val -99059"/>
              <a:gd name="adj3" fmla="val 16667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판별자를 훈련한다</a:t>
            </a:r>
            <a:r>
              <a:rPr lang="en-US" altLang="ko-KR" sz="14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. </a:t>
            </a:r>
            <a:endParaRPr lang="ko-KR" altLang="en-US" sz="14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4730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C5B2A2-A895-4FC0-9427-F6592548F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GAN</a:t>
            </a:r>
            <a:r>
              <a:rPr lang="ko-KR" altLang="en-US" dirty="0"/>
              <a:t>의 학습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38022CA-7618-4668-BC69-F14B740924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2648" y="1772816"/>
            <a:ext cx="8153400" cy="4608512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vert="horz" wrap="square">
            <a:noAutofit/>
          </a:bodyPr>
          <a:lstStyle>
            <a:lvl1pPr marL="342900" indent="-342900" algn="l" rtl="0" eaLnBrk="0" latinLnBrk="1" hangingPunct="0"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Arial" panose="020B0604020202020204" pitchFamily="34" charset="0"/>
              </a:defRPr>
            </a:lvl1pPr>
            <a:lvl2pPr marL="742950" indent="-285750" algn="l" rtl="0" eaLnBrk="0" latinLnBrk="1" hangingPunct="0">
              <a:spcBef>
                <a:spcPts val="55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§"/>
              <a:defRPr kumimoji="1" sz="20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Arial" panose="020B0604020202020204" pitchFamily="34" charset="0"/>
              </a:defRPr>
            </a:lvl2pPr>
            <a:lvl3pPr marL="1143000" indent="-228600" algn="l" rtl="0" eaLnBrk="0" latinLnBrk="1" hangingPunct="0">
              <a:spcBef>
                <a:spcPts val="5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§"/>
              <a:defRPr kumimoji="1" sz="20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Arial" panose="020B0604020202020204" pitchFamily="34" charset="0"/>
              </a:defRPr>
            </a:lvl3pPr>
            <a:lvl4pPr marL="1600200" indent="-228600" algn="l" rtl="0" eaLnBrk="0" latinLnBrk="1" hangingPunct="0">
              <a:spcBef>
                <a:spcPts val="400"/>
              </a:spcBef>
              <a:buClr>
                <a:schemeClr val="accent3"/>
              </a:buClr>
              <a:buSzPct val="75000"/>
              <a:buFont typeface="Wingdings" panose="05000000000000000000" pitchFamily="2" charset="2"/>
              <a:buChar char=""/>
              <a:defRPr kumimoji="1" sz="18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Arial" panose="020B0604020202020204" pitchFamily="34" charset="0"/>
              </a:defRPr>
            </a:lvl4pPr>
            <a:lvl5pPr marL="2057400" indent="-228600" algn="l" rtl="0" eaLnBrk="0" latinLnBrk="1" hangingPunct="0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1" sz="18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Arial" panose="020B0604020202020204" pitchFamily="34" charset="0"/>
              </a:defRPr>
            </a:lvl5pPr>
            <a:lvl6pPr marL="25146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/>
              <a:buChar char="§"/>
              <a:defRPr kumimoji="1" sz="1800" kern="1200" baseline="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9718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Font typeface="Wingdings"/>
              <a:buChar char="§"/>
              <a:defRPr kumimoji="1" sz="1800" kern="1200" baseline="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4290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buClr>
                <a:schemeClr val="accent3"/>
              </a:buClr>
              <a:buFont typeface="Wingdings"/>
              <a:buChar char="§"/>
              <a:defRPr kumimoji="1" sz="1800" kern="1200" baseline="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8862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buClr>
                <a:schemeClr val="accent4"/>
              </a:buClr>
              <a:buFont typeface="Wingdings"/>
              <a:buChar char="§"/>
              <a:defRPr kumimoji="1" sz="1800" kern="1200" baseline="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400" dirty="0">
                <a:solidFill>
                  <a:srgbClr val="000000"/>
                </a:solidFill>
                <a:latin typeface="Trebuchet MS" panose="020B0603020202020204" pitchFamily="34" charset="0"/>
              </a:rPr>
              <a:t>        noise = </a:t>
            </a:r>
            <a:r>
              <a:rPr lang="en-US" altLang="ko-KR" sz="14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np.random.uniform</a:t>
            </a:r>
            <a:r>
              <a:rPr lang="en-US" altLang="ko-KR" sz="1400" dirty="0">
                <a:solidFill>
                  <a:srgbClr val="000000"/>
                </a:solidFill>
                <a:latin typeface="Trebuchet MS" panose="020B0603020202020204" pitchFamily="34" charset="0"/>
              </a:rPr>
              <a:t>(-1.0, 1.0, size=[BATCH_SIZE, Z_DIMENSIONS])</a:t>
            </a: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400" dirty="0">
                <a:solidFill>
                  <a:srgbClr val="000000"/>
                </a:solidFill>
                <a:latin typeface="Trebuchet MS" panose="020B0603020202020204" pitchFamily="34" charset="0"/>
              </a:rPr>
              <a:t>        y = </a:t>
            </a:r>
            <a:r>
              <a:rPr lang="en-US" altLang="ko-KR" sz="14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np.ones</a:t>
            </a:r>
            <a:r>
              <a:rPr lang="en-US" altLang="ko-KR" sz="1400" dirty="0">
                <a:solidFill>
                  <a:srgbClr val="000000"/>
                </a:solidFill>
                <a:latin typeface="Trebuchet MS" panose="020B0603020202020204" pitchFamily="34" charset="0"/>
              </a:rPr>
              <a:t>([BATCH_SIZE,1])</a:t>
            </a: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endParaRPr lang="en-US" altLang="ko-KR" sz="1400" dirty="0">
              <a:solidFill>
                <a:srgbClr val="000000"/>
              </a:solidFill>
              <a:latin typeface="Trebuchet MS" panose="020B0603020202020204" pitchFamily="34" charset="0"/>
            </a:endParaRP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400" dirty="0">
                <a:solidFill>
                  <a:srgbClr val="000000"/>
                </a:solidFill>
                <a:latin typeface="Trebuchet MS" panose="020B0603020202020204" pitchFamily="34" charset="0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gan_model.train_on_batch</a:t>
            </a:r>
            <a:r>
              <a:rPr lang="en-US" altLang="ko-KR" sz="1400" dirty="0">
                <a:solidFill>
                  <a:srgbClr val="000000"/>
                </a:solidFill>
                <a:latin typeface="Trebuchet MS" panose="020B0603020202020204" pitchFamily="34" charset="0"/>
              </a:rPr>
              <a:t>(noise, y)</a:t>
            </a: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400" dirty="0">
                <a:solidFill>
                  <a:srgbClr val="000000"/>
                </a:solidFill>
                <a:latin typeface="Trebuchet MS" panose="020B0603020202020204" pitchFamily="34" charset="0"/>
              </a:rPr>
              <a:t> </a:t>
            </a: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400" dirty="0">
                <a:solidFill>
                  <a:srgbClr val="000000"/>
                </a:solidFill>
                <a:latin typeface="Trebuchet MS" panose="020B0603020202020204" pitchFamily="34" charset="0"/>
              </a:rPr>
              <a:t>        if i%100 == 0:</a:t>
            </a: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400" dirty="0">
                <a:solidFill>
                  <a:srgbClr val="000000"/>
                </a:solidFill>
                <a:latin typeface="Trebuchet MS" panose="020B0603020202020204" pitchFamily="34" charset="0"/>
              </a:rPr>
              <a:t>           noise = </a:t>
            </a:r>
            <a:r>
              <a:rPr lang="en-US" altLang="ko-KR" sz="14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np.random.uniform</a:t>
            </a:r>
            <a:r>
              <a:rPr lang="en-US" altLang="ko-KR" sz="1400" dirty="0">
                <a:solidFill>
                  <a:srgbClr val="000000"/>
                </a:solidFill>
                <a:latin typeface="Trebuchet MS" panose="020B0603020202020204" pitchFamily="34" charset="0"/>
              </a:rPr>
              <a:t>(-1.0, 1.0,</a:t>
            </a: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400" dirty="0">
                <a:solidFill>
                  <a:srgbClr val="000000"/>
                </a:solidFill>
                <a:latin typeface="Trebuchet MS" panose="020B0603020202020204" pitchFamily="34" charset="0"/>
              </a:rPr>
              <a:t>                                     size=[5, Z_DIMENSIONS])</a:t>
            </a: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400" dirty="0">
                <a:solidFill>
                  <a:srgbClr val="000000"/>
                </a:solidFill>
                <a:latin typeface="Trebuchet MS" panose="020B0603020202020204" pitchFamily="34" charset="0"/>
              </a:rPr>
              <a:t>           </a:t>
            </a:r>
            <a:r>
              <a:rPr lang="en-US" altLang="ko-KR" sz="14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generated_image</a:t>
            </a:r>
            <a:r>
              <a:rPr lang="en-US" altLang="ko-KR" sz="1400" dirty="0">
                <a:solidFill>
                  <a:srgbClr val="000000"/>
                </a:solidFill>
                <a:latin typeface="Trebuchet MS" panose="020B0603020202020204" pitchFamily="34" charset="0"/>
              </a:rPr>
              <a:t> = </a:t>
            </a:r>
            <a:r>
              <a:rPr lang="en-US" altLang="ko-KR" sz="14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generator.predict</a:t>
            </a:r>
            <a:r>
              <a:rPr lang="en-US" altLang="ko-KR" sz="1400" dirty="0">
                <a:solidFill>
                  <a:srgbClr val="000000"/>
                </a:solidFill>
                <a:latin typeface="Trebuchet MS" panose="020B0603020202020204" pitchFamily="34" charset="0"/>
              </a:rPr>
              <a:t>(noise)</a:t>
            </a: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400" dirty="0">
                <a:solidFill>
                  <a:srgbClr val="000000"/>
                </a:solidFill>
                <a:latin typeface="Trebuchet MS" panose="020B0603020202020204" pitchFamily="34" charset="0"/>
              </a:rPr>
              <a:t>           </a:t>
            </a:r>
            <a:r>
              <a:rPr lang="en-US" altLang="ko-KR" sz="14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plt.figure</a:t>
            </a:r>
            <a:r>
              <a:rPr lang="en-US" altLang="ko-KR" sz="1400" dirty="0">
                <a:solidFill>
                  <a:srgbClr val="000000"/>
                </a:solidFill>
                <a:latin typeface="Trebuchet MS" panose="020B0603020202020204" pitchFamily="34" charset="0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figsize</a:t>
            </a:r>
            <a:r>
              <a:rPr lang="en-US" altLang="ko-KR" sz="1400" dirty="0">
                <a:solidFill>
                  <a:srgbClr val="000000"/>
                </a:solidFill>
                <a:latin typeface="Trebuchet MS" panose="020B0603020202020204" pitchFamily="34" charset="0"/>
              </a:rPr>
              <a:t>=(10,10))</a:t>
            </a: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400" dirty="0">
                <a:solidFill>
                  <a:srgbClr val="000000"/>
                </a:solidFill>
                <a:latin typeface="Trebuchet MS" panose="020B0603020202020204" pitchFamily="34" charset="0"/>
              </a:rPr>
              <a:t>           for </a:t>
            </a:r>
            <a:r>
              <a:rPr lang="en-US" altLang="ko-KR" sz="14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i</a:t>
            </a:r>
            <a:r>
              <a:rPr lang="en-US" altLang="ko-KR" sz="1400" dirty="0">
                <a:solidFill>
                  <a:srgbClr val="000000"/>
                </a:solidFill>
                <a:latin typeface="Trebuchet MS" panose="020B0603020202020204" pitchFamily="34" charset="0"/>
              </a:rPr>
              <a:t> in range(</a:t>
            </a:r>
            <a:r>
              <a:rPr lang="en-US" altLang="ko-KR" sz="14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generated_image.shape</a:t>
            </a:r>
            <a:r>
              <a:rPr lang="en-US" altLang="ko-KR" sz="1400" dirty="0">
                <a:solidFill>
                  <a:srgbClr val="000000"/>
                </a:solidFill>
                <a:latin typeface="Trebuchet MS" panose="020B0603020202020204" pitchFamily="34" charset="0"/>
              </a:rPr>
              <a:t>[0]):</a:t>
            </a: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400" dirty="0">
                <a:solidFill>
                  <a:srgbClr val="000000"/>
                </a:solidFill>
                <a:latin typeface="Trebuchet MS" panose="020B0603020202020204" pitchFamily="34" charset="0"/>
              </a:rPr>
              <a:t>               </a:t>
            </a:r>
            <a:r>
              <a:rPr lang="en-US" altLang="ko-KR" sz="14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plt.subplot</a:t>
            </a:r>
            <a:r>
              <a:rPr lang="en-US" altLang="ko-KR" sz="1400" dirty="0">
                <a:solidFill>
                  <a:srgbClr val="000000"/>
                </a:solidFill>
                <a:latin typeface="Trebuchet MS" panose="020B0603020202020204" pitchFamily="34" charset="0"/>
              </a:rPr>
              <a:t>(1, 5, i+1)</a:t>
            </a: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400" dirty="0">
                <a:solidFill>
                  <a:srgbClr val="000000"/>
                </a:solidFill>
                <a:latin typeface="Trebuchet MS" panose="020B0603020202020204" pitchFamily="34" charset="0"/>
              </a:rPr>
              <a:t>               </a:t>
            </a:r>
            <a:r>
              <a:rPr lang="en-US" altLang="ko-KR" sz="14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plt.imshow</a:t>
            </a:r>
            <a:r>
              <a:rPr lang="en-US" altLang="ko-KR" sz="1400" dirty="0">
                <a:solidFill>
                  <a:srgbClr val="000000"/>
                </a:solidFill>
                <a:latin typeface="Trebuchet MS" panose="020B0603020202020204" pitchFamily="34" charset="0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generated_image</a:t>
            </a:r>
            <a:r>
              <a:rPr lang="en-US" altLang="ko-KR" sz="1400" dirty="0">
                <a:solidFill>
                  <a:srgbClr val="000000"/>
                </a:solidFill>
                <a:latin typeface="Trebuchet MS" panose="020B0603020202020204" pitchFamily="34" charset="0"/>
              </a:rPr>
              <a:t>[</a:t>
            </a:r>
            <a:r>
              <a:rPr lang="en-US" altLang="ko-KR" sz="14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i</a:t>
            </a:r>
            <a:r>
              <a:rPr lang="en-US" altLang="ko-KR" sz="1400" dirty="0">
                <a:solidFill>
                  <a:srgbClr val="000000"/>
                </a:solidFill>
                <a:latin typeface="Trebuchet MS" panose="020B0603020202020204" pitchFamily="34" charset="0"/>
              </a:rPr>
              <a:t>, :, :, 0],</a:t>
            </a: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400" dirty="0">
                <a:solidFill>
                  <a:srgbClr val="000000"/>
                </a:solidFill>
                <a:latin typeface="Trebuchet MS" panose="020B0603020202020204" pitchFamily="34" charset="0"/>
              </a:rPr>
              <a:t>                          </a:t>
            </a:r>
            <a:r>
              <a:rPr lang="en-US" altLang="ko-KR" sz="14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cmap</a:t>
            </a:r>
            <a:r>
              <a:rPr lang="en-US" altLang="ko-KR" sz="1400" dirty="0">
                <a:solidFill>
                  <a:srgbClr val="000000"/>
                </a:solidFill>
                <a:latin typeface="Trebuchet MS" panose="020B0603020202020204" pitchFamily="34" charset="0"/>
              </a:rPr>
              <a:t>='gray')</a:t>
            </a: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400" dirty="0">
                <a:solidFill>
                  <a:srgbClr val="000000"/>
                </a:solidFill>
                <a:latin typeface="Trebuchet MS" panose="020B0603020202020204" pitchFamily="34" charset="0"/>
              </a:rPr>
              <a:t>           </a:t>
            </a:r>
            <a:r>
              <a:rPr lang="en-US" altLang="ko-KR" sz="14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plt.show</a:t>
            </a:r>
            <a:r>
              <a:rPr lang="en-US" altLang="ko-KR" sz="1400" dirty="0">
                <a:solidFill>
                  <a:srgbClr val="000000"/>
                </a:solidFill>
                <a:latin typeface="Trebuchet MS" panose="020B0603020202020204" pitchFamily="34" charset="0"/>
              </a:rPr>
              <a:t>()</a:t>
            </a: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4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train_gan</a:t>
            </a:r>
            <a:r>
              <a:rPr lang="en-US" altLang="ko-KR" sz="1400" dirty="0">
                <a:solidFill>
                  <a:srgbClr val="000000"/>
                </a:solidFill>
                <a:latin typeface="Trebuchet MS" panose="020B0603020202020204" pitchFamily="34" charset="0"/>
              </a:rPr>
              <a:t>()</a:t>
            </a:r>
          </a:p>
        </p:txBody>
      </p:sp>
      <p:sp>
        <p:nvSpPr>
          <p:cNvPr id="5" name="말풍선: 모서리가 둥근 사각형 4">
            <a:extLst>
              <a:ext uri="{FF2B5EF4-FFF2-40B4-BE49-F238E27FC236}">
                <a16:creationId xmlns:a16="http://schemas.microsoft.com/office/drawing/2014/main" id="{CA77E9F1-53A1-40A8-ACEE-F84EA611BF36}"/>
              </a:ext>
            </a:extLst>
          </p:cNvPr>
          <p:cNvSpPr/>
          <p:nvPr/>
        </p:nvSpPr>
        <p:spPr>
          <a:xfrm>
            <a:off x="5796136" y="3284984"/>
            <a:ext cx="2664296" cy="576064"/>
          </a:xfrm>
          <a:prstGeom prst="wedgeRoundRectCallout">
            <a:avLst>
              <a:gd name="adj1" fmla="val -91993"/>
              <a:gd name="adj2" fmla="val -147115"/>
              <a:gd name="adj3" fmla="val 16667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노이즈를 입력하여서 생성자를 훈련한다</a:t>
            </a:r>
            <a:r>
              <a:rPr lang="en-US" altLang="ko-KR" sz="14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. </a:t>
            </a:r>
            <a:endParaRPr lang="ko-KR" altLang="en-US" sz="14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6" name="말풍선: 모서리가 둥근 사각형 5">
            <a:extLst>
              <a:ext uri="{FF2B5EF4-FFF2-40B4-BE49-F238E27FC236}">
                <a16:creationId xmlns:a16="http://schemas.microsoft.com/office/drawing/2014/main" id="{3845A0D8-50B4-4544-8D07-733F2A727CC4}"/>
              </a:ext>
            </a:extLst>
          </p:cNvPr>
          <p:cNvSpPr/>
          <p:nvPr/>
        </p:nvSpPr>
        <p:spPr>
          <a:xfrm>
            <a:off x="6372200" y="4845060"/>
            <a:ext cx="2664296" cy="576064"/>
          </a:xfrm>
          <a:prstGeom prst="wedgeRoundRectCallout">
            <a:avLst>
              <a:gd name="adj1" fmla="val -91993"/>
              <a:gd name="adj2" fmla="val -147115"/>
              <a:gd name="adj3" fmla="val 16667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중간 결과를 출력한다</a:t>
            </a:r>
            <a:r>
              <a:rPr lang="en-US" altLang="ko-KR" sz="14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. </a:t>
            </a:r>
            <a:endParaRPr lang="ko-KR" altLang="en-US" sz="14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238265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1988AC-7F65-4696-A435-E889623273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생성 모델이란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D414C58-E4B3-4D28-B297-93530DC5719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생성 모델</a:t>
            </a:r>
            <a:r>
              <a:rPr lang="en-US" altLang="ko-KR" dirty="0"/>
              <a:t>(generative model)</a:t>
            </a:r>
            <a:r>
              <a:rPr lang="ko-KR" altLang="en-US" dirty="0"/>
              <a:t>은 훈련 데이터의 규칙성 또는 패턴을 자동으로 발견하고 학습하여</a:t>
            </a:r>
            <a:r>
              <a:rPr lang="en-US" altLang="ko-KR" dirty="0"/>
              <a:t>, </a:t>
            </a:r>
            <a:r>
              <a:rPr lang="ko-KR" altLang="en-US" dirty="0"/>
              <a:t>훈련 데이터의 확률 분포와 유사하지만</a:t>
            </a:r>
            <a:r>
              <a:rPr lang="en-US" altLang="ko-KR" dirty="0"/>
              <a:t>, </a:t>
            </a:r>
            <a:r>
              <a:rPr lang="ko-KR" altLang="en-US" dirty="0"/>
              <a:t>새로운 샘플을 생성하는 신경망이다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생성 모델은 훈련 데이터들의 잠재 공간 표현을 학습할 수 있으며</a:t>
            </a:r>
            <a:r>
              <a:rPr lang="en-US" altLang="ko-KR" dirty="0"/>
              <a:t>, </a:t>
            </a:r>
            <a:r>
              <a:rPr lang="ko-KR" altLang="en-US" dirty="0"/>
              <a:t>학습이 종료된 후에</a:t>
            </a:r>
            <a:r>
              <a:rPr lang="en-US" altLang="ko-KR" dirty="0"/>
              <a:t>, </a:t>
            </a:r>
            <a:r>
              <a:rPr lang="ko-KR" altLang="en-US" dirty="0"/>
              <a:t>잠재 공간에서 랜덤으로 하나의 좌표가 입력되면 거기에 대응되는 출력을 만들어 낼 수 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431D63C-BC10-8F68-E741-92340005EA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916" y="3824500"/>
            <a:ext cx="7452320" cy="2793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062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6F13B7-379D-4E36-A30B-A13AD6CEB9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실행 결과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E1957656-A4B5-47FF-9FD8-9891B2F7AF76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2483768" y="836712"/>
            <a:ext cx="4818045" cy="5949996"/>
          </a:xfrm>
        </p:spPr>
      </p:pic>
    </p:spTree>
    <p:extLst>
      <p:ext uri="{BB962C8B-B14F-4D97-AF65-F5344CB8AC3E}">
        <p14:creationId xmlns:p14="http://schemas.microsoft.com/office/powerpoint/2010/main" val="32876566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D2A9D8-32C1-4174-AAA8-BFBB917597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Summary 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18048CE-7511-4136-A83D-F8F6473B7010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생성 모델</a:t>
            </a:r>
            <a:r>
              <a:rPr lang="en-US" altLang="ko-KR" dirty="0"/>
              <a:t>(generative model)</a:t>
            </a:r>
            <a:r>
              <a:rPr lang="ko-KR" altLang="en-US" dirty="0"/>
              <a:t>은 훈련 데이터의 규칙성 또는 패턴을 자동으로 발견하고 학습하여</a:t>
            </a:r>
            <a:r>
              <a:rPr lang="en-US" altLang="ko-KR" dirty="0"/>
              <a:t>, </a:t>
            </a:r>
            <a:r>
              <a:rPr lang="ko-KR" altLang="en-US" dirty="0"/>
              <a:t>훈련 데이터의 확률 분포와 유사하지만</a:t>
            </a:r>
            <a:r>
              <a:rPr lang="en-US" altLang="ko-KR" dirty="0"/>
              <a:t>, </a:t>
            </a:r>
            <a:r>
              <a:rPr lang="ko-KR" altLang="en-US" dirty="0"/>
              <a:t>새로운 샘플을 생성할 수 있는 신경망이다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오토인코더</a:t>
            </a:r>
            <a:r>
              <a:rPr lang="en-US" altLang="ko-KR" dirty="0"/>
              <a:t>(auto encoder)</a:t>
            </a:r>
            <a:r>
              <a:rPr lang="ko-KR" altLang="en-US" dirty="0"/>
              <a:t>는 입력과 동일한 출력을 만드는 것을 목적으로 하는 신경망이다</a:t>
            </a:r>
            <a:r>
              <a:rPr lang="en-US" altLang="ko-KR" dirty="0"/>
              <a:t>. </a:t>
            </a:r>
            <a:r>
              <a:rPr lang="ko-KR" altLang="en-US" dirty="0" err="1"/>
              <a:t>오토인코더는</a:t>
            </a:r>
            <a:r>
              <a:rPr lang="ko-KR" altLang="en-US" dirty="0"/>
              <a:t> 특징 학습</a:t>
            </a:r>
            <a:r>
              <a:rPr lang="en-US" altLang="ko-KR" dirty="0"/>
              <a:t>, </a:t>
            </a:r>
            <a:r>
              <a:rPr lang="ko-KR" altLang="en-US" dirty="0"/>
              <a:t>차원 축소</a:t>
            </a:r>
            <a:r>
              <a:rPr lang="en-US" altLang="ko-KR" dirty="0"/>
              <a:t>, </a:t>
            </a:r>
            <a:r>
              <a:rPr lang="ko-KR" altLang="en-US" dirty="0"/>
              <a:t>표현 학습 등에 많이 사용된다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GAN(Generative adversarial network, </a:t>
            </a:r>
            <a:r>
              <a:rPr lang="ko-KR" altLang="en-US" dirty="0" err="1"/>
              <a:t>생성적</a:t>
            </a:r>
            <a:r>
              <a:rPr lang="ko-KR" altLang="en-US" dirty="0"/>
              <a:t> 적대 신경망</a:t>
            </a:r>
            <a:r>
              <a:rPr lang="en-US" altLang="ko-KR" dirty="0"/>
              <a:t>)</a:t>
            </a:r>
            <a:r>
              <a:rPr lang="ko-KR" altLang="en-US" dirty="0"/>
              <a:t>은 </a:t>
            </a:r>
            <a:r>
              <a:rPr lang="en-US" altLang="ko-KR" dirty="0"/>
              <a:t>Goodfellow(2014) </a:t>
            </a:r>
            <a:r>
              <a:rPr lang="ko-KR" altLang="en-US" dirty="0"/>
              <a:t>등이 설계한 신경망 모델이다</a:t>
            </a:r>
            <a:r>
              <a:rPr lang="en-US" altLang="ko-KR" dirty="0"/>
              <a:t>. </a:t>
            </a:r>
            <a:r>
              <a:rPr lang="ko-KR" altLang="en-US" dirty="0"/>
              <a:t>이 모델에서는 생성자 신경망과 </a:t>
            </a:r>
            <a:r>
              <a:rPr lang="ko-KR" altLang="en-US" dirty="0" err="1"/>
              <a:t>판별자</a:t>
            </a:r>
            <a:r>
              <a:rPr lang="ko-KR" altLang="en-US" dirty="0"/>
              <a:t> 신경망이 서로 적대적으로 경쟁하면서</a:t>
            </a:r>
            <a:r>
              <a:rPr lang="en-US" altLang="ko-KR" dirty="0"/>
              <a:t>, </a:t>
            </a:r>
            <a:r>
              <a:rPr lang="ko-KR" altLang="en-US" dirty="0"/>
              <a:t>훈련을 통하여 자신의 작업을 점점 정교하게 수행한다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099897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title"/>
          </p:nvPr>
        </p:nvSpPr>
        <p:spPr>
          <a:xfrm>
            <a:off x="1260475" y="371475"/>
            <a:ext cx="7623175" cy="5715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ko-KR" sz="3600"/>
              <a:t>Q &amp; A</a:t>
            </a:r>
          </a:p>
        </p:txBody>
      </p:sp>
      <p:pic>
        <p:nvPicPr>
          <p:cNvPr id="62467" name="Picture 3" descr="MCj02406990000[1]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4688" y="1978025"/>
            <a:ext cx="2797175" cy="2024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468" name="Picture 4" descr="MCj04165020000[1]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9913" y="2103438"/>
            <a:ext cx="1706562" cy="163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877539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893481-4C7A-492C-8BBC-5B51C3DB35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생성 모델은 훈련 데이터를 생성하는 규칙을 파악한다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B6E8FE6-898F-4F0A-8933-1129617C707C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만약 생성 모델이 사실적인 </a:t>
            </a:r>
            <a:r>
              <a:rPr lang="ko-KR" altLang="en-US" dirty="0" err="1"/>
              <a:t>몬드리안</a:t>
            </a:r>
            <a:r>
              <a:rPr lang="ko-KR" altLang="en-US" dirty="0"/>
              <a:t> 스타일 그림을 생성할 수 있다면</a:t>
            </a:r>
            <a:r>
              <a:rPr lang="en-US" altLang="ko-KR" dirty="0"/>
              <a:t>, </a:t>
            </a:r>
            <a:r>
              <a:rPr lang="ko-KR" altLang="en-US" dirty="0"/>
              <a:t>생성 모델은 </a:t>
            </a:r>
            <a:r>
              <a:rPr lang="ko-KR" altLang="en-US" dirty="0" err="1"/>
              <a:t>몬드리안</a:t>
            </a:r>
            <a:r>
              <a:rPr lang="ko-KR" altLang="en-US" dirty="0"/>
              <a:t> 스타일을 지배하는 어떤 일반적인 규칙을 학습하였다고 봐야 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B7A98C0-A539-9666-A8C7-991B4E322C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659" y="3140968"/>
            <a:ext cx="7390693" cy="1872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1689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0A424C-09D4-42C4-AD61-FF36DBE0DA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생성 모델은 결정적이기보다는 확률적이어야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B55C879-DFA0-4579-BC90-B4FB2592F639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예를 들어서 우리는 모든 샘플 이미지에 대하여 각 픽셀 위치에서 </a:t>
            </a:r>
            <a:r>
              <a:rPr lang="ko-KR" altLang="en-US" dirty="0" err="1"/>
              <a:t>픽셀값의</a:t>
            </a:r>
            <a:r>
              <a:rPr lang="ko-KR" altLang="en-US" dirty="0"/>
              <a:t> 평균을 계산하면</a:t>
            </a:r>
            <a:r>
              <a:rPr lang="en-US" altLang="ko-KR" dirty="0"/>
              <a:t>, </a:t>
            </a:r>
            <a:r>
              <a:rPr lang="ko-KR" altLang="en-US" dirty="0"/>
              <a:t>샘플 이미지와 유사한 출력을 생성할 수 있다</a:t>
            </a:r>
            <a:r>
              <a:rPr lang="en-US" altLang="ko-KR" dirty="0"/>
              <a:t>. </a:t>
            </a:r>
            <a:r>
              <a:rPr lang="ko-KR" altLang="en-US" dirty="0"/>
              <a:t>하지만 이와 같은 고정된 계산일 경우</a:t>
            </a:r>
            <a:r>
              <a:rPr lang="en-US" altLang="ko-KR" dirty="0"/>
              <a:t>, </a:t>
            </a:r>
            <a:r>
              <a:rPr lang="ko-KR" altLang="en-US" dirty="0"/>
              <a:t>생성 모델이 매번 동일한 출력을 생성하기 때문에 전혀 흥미롭지 않을 것이다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따라서 생성 모델은 출력에 영향을 미치는 확률적인 무작위 </a:t>
            </a:r>
            <a:r>
              <a:rPr lang="ko-KR" altLang="en-US" dirty="0" err="1"/>
              <a:t>요소를포함해야</a:t>
            </a:r>
            <a:r>
              <a:rPr lang="ko-KR" altLang="en-US" dirty="0"/>
              <a:t> 한다</a:t>
            </a:r>
            <a:r>
              <a:rPr lang="en-US" altLang="ko-KR" dirty="0"/>
              <a:t>. </a:t>
            </a:r>
            <a:r>
              <a:rPr lang="ko-KR" altLang="en-US" dirty="0"/>
              <a:t>생성 모델에서는 학습이 종료된 후에 입력되는 랜덤 노이즈가 이 역할을 한다</a:t>
            </a:r>
            <a:r>
              <a:rPr lang="en-US" altLang="ko-KR" dirty="0"/>
              <a:t>.</a:t>
            </a:r>
          </a:p>
        </p:txBody>
      </p:sp>
      <p:sp>
        <p:nvSpPr>
          <p:cNvPr id="4" name="구름 3">
            <a:extLst>
              <a:ext uri="{FF2B5EF4-FFF2-40B4-BE49-F238E27FC236}">
                <a16:creationId xmlns:a16="http://schemas.microsoft.com/office/drawing/2014/main" id="{33F0E0C8-618D-4AC7-9847-7F2817C75112}"/>
              </a:ext>
            </a:extLst>
          </p:cNvPr>
          <p:cNvSpPr/>
          <p:nvPr/>
        </p:nvSpPr>
        <p:spPr>
          <a:xfrm>
            <a:off x="2870811" y="4437983"/>
            <a:ext cx="3168352" cy="1368152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학습이 종료된 생성 모델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EE3748-7648-48FD-AA70-4E6ADC52443A}"/>
              </a:ext>
            </a:extLst>
          </p:cNvPr>
          <p:cNvSpPr txBox="1"/>
          <p:nvPr/>
        </p:nvSpPr>
        <p:spPr>
          <a:xfrm>
            <a:off x="971600" y="4775170"/>
            <a:ext cx="1255472" cy="369332"/>
          </a:xfrm>
          <a:prstGeom prst="rect">
            <a:avLst/>
          </a:prstGeom>
          <a:solidFill>
            <a:srgbClr val="FFFF00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dirty="0"/>
              <a:t>랜덤 노이즈</a:t>
            </a:r>
            <a:r>
              <a:rPr lang="en-US" altLang="ko-KR" dirty="0"/>
              <a:t>(</a:t>
            </a:r>
            <a:r>
              <a:rPr lang="ko-KR" altLang="en-US" dirty="0"/>
              <a:t>난수</a:t>
            </a:r>
            <a:r>
              <a:rPr lang="en-US" altLang="ko-KR" dirty="0"/>
              <a:t>)</a:t>
            </a:r>
            <a:endParaRPr lang="ko-KR" altLang="en-US" dirty="0"/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825811E2-18E8-45A3-8510-0E6E7A986F9B}"/>
              </a:ext>
            </a:extLst>
          </p:cNvPr>
          <p:cNvCxnSpPr/>
          <p:nvPr/>
        </p:nvCxnSpPr>
        <p:spPr>
          <a:xfrm flipV="1">
            <a:off x="2267744" y="4725144"/>
            <a:ext cx="1944216" cy="21602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AF606C2F-B758-48B8-B770-DED530B459B8}"/>
              </a:ext>
            </a:extLst>
          </p:cNvPr>
          <p:cNvCxnSpPr>
            <a:cxnSpLocks/>
          </p:cNvCxnSpPr>
          <p:nvPr/>
        </p:nvCxnSpPr>
        <p:spPr>
          <a:xfrm>
            <a:off x="2250675" y="5163697"/>
            <a:ext cx="2753373" cy="35353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FF9DB4A2-D792-4360-9C97-46EBEDF30ECC}"/>
              </a:ext>
            </a:extLst>
          </p:cNvPr>
          <p:cNvCxnSpPr>
            <a:cxnSpLocks/>
          </p:cNvCxnSpPr>
          <p:nvPr/>
        </p:nvCxnSpPr>
        <p:spPr>
          <a:xfrm flipV="1">
            <a:off x="4332835" y="4437983"/>
            <a:ext cx="2831453" cy="28716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4217B0D6-8154-43A6-B217-9475C8082B58}"/>
              </a:ext>
            </a:extLst>
          </p:cNvPr>
          <p:cNvCxnSpPr>
            <a:cxnSpLocks/>
          </p:cNvCxnSpPr>
          <p:nvPr/>
        </p:nvCxnSpPr>
        <p:spPr>
          <a:xfrm flipV="1">
            <a:off x="5076056" y="4927570"/>
            <a:ext cx="2240632" cy="58966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6" name="Picture 2" descr="Mondrian Art - A hundred year legacy - Musart Boutique">
            <a:extLst>
              <a:ext uri="{FF2B5EF4-FFF2-40B4-BE49-F238E27FC236}">
                <a16:creationId xmlns:a16="http://schemas.microsoft.com/office/drawing/2014/main" id="{9A6A39CA-1F30-4EC6-A8B0-1901F7AD37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7964" y="3896503"/>
            <a:ext cx="827602" cy="619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Depressed Mondrian Art Digital Art by Maria Cristina De Ramos">
            <a:extLst>
              <a:ext uri="{FF2B5EF4-FFF2-40B4-BE49-F238E27FC236}">
                <a16:creationId xmlns:a16="http://schemas.microsoft.com/office/drawing/2014/main" id="{1371092C-02F1-4C4E-AE4E-465727E2F5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4219" y="4851330"/>
            <a:ext cx="733267" cy="733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D52306B-D338-4653-AD7C-F62BF598CBDE}"/>
              </a:ext>
            </a:extLst>
          </p:cNvPr>
          <p:cNvSpPr txBox="1"/>
          <p:nvPr/>
        </p:nvSpPr>
        <p:spPr>
          <a:xfrm>
            <a:off x="3239852" y="5806135"/>
            <a:ext cx="2929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그림이 저장된 확률 분포로 생각할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123343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A457D0-C4AA-4B34-923D-A64A56625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분류 모델과 생성 모델의 차이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4ACE49F-C35E-43B7-9AF1-09ED18553754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분류 모델</a:t>
            </a:r>
            <a:r>
              <a:rPr lang="en-US" altLang="ko-KR" dirty="0"/>
              <a:t>(discriminative modeling)</a:t>
            </a:r>
            <a:r>
              <a:rPr lang="ko-KR" altLang="en-US" dirty="0"/>
              <a:t> 은 데이터 </a:t>
            </a:r>
            <a:r>
              <a:rPr lang="en-US" altLang="ko-KR" dirty="0"/>
              <a:t>x</a:t>
            </a:r>
            <a:r>
              <a:rPr lang="ko-KR" altLang="en-US" dirty="0"/>
              <a:t>와 레이블 </a:t>
            </a:r>
            <a:r>
              <a:rPr lang="en-US" altLang="ko-KR" dirty="0"/>
              <a:t>y</a:t>
            </a:r>
            <a:r>
              <a:rPr lang="ko-KR" altLang="en-US" dirty="0"/>
              <a:t>가 주어지면 분류 모델은 </a:t>
            </a:r>
            <a:r>
              <a:rPr lang="en-US" altLang="ko-KR" dirty="0"/>
              <a:t>x</a:t>
            </a:r>
            <a:r>
              <a:rPr lang="ko-KR" altLang="en-US" dirty="0"/>
              <a:t>가 어떤 부류에 속하는지를 판단한다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8239BC2-4E87-F35F-C918-031DAA7FF2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2780928"/>
            <a:ext cx="5976664" cy="1861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1655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A457D0-C4AA-4B34-923D-A64A56625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생성 모델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4ACE49F-C35E-43B7-9AF1-09ED18553754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반면에 생성 모델은 샘플에 레이블을 지정하는 데는 관심이 없다</a:t>
            </a:r>
            <a:r>
              <a:rPr lang="en-US" altLang="ko-KR" dirty="0"/>
              <a:t>. </a:t>
            </a:r>
            <a:r>
              <a:rPr lang="ko-KR" altLang="en-US" dirty="0"/>
              <a:t>생성 모델은 입력 데이터의 확률 분포 </a:t>
            </a:r>
            <a:r>
              <a:rPr lang="en-US" altLang="ko-KR" dirty="0"/>
              <a:t>p(x)</a:t>
            </a:r>
            <a:r>
              <a:rPr lang="ko-KR" altLang="en-US" dirty="0"/>
              <a:t>를 알려고 노력한다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64A5B9C-D384-D922-9449-88CACD27D2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653" y="2492896"/>
            <a:ext cx="7390693" cy="1872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3675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A457D0-C4AA-4B34-923D-A64A56625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분류 모델과 생성 모델의 차이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4ACE49F-C35E-43B7-9AF1-09ED18553754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분류 모델은 조건부 확률인 </a:t>
            </a:r>
            <a:r>
              <a:rPr lang="en-US" altLang="ko-KR" dirty="0"/>
              <a:t>p(</a:t>
            </a:r>
            <a:r>
              <a:rPr lang="en-US" altLang="ko-KR" dirty="0" err="1"/>
              <a:t>y|x</a:t>
            </a:r>
            <a:r>
              <a:rPr lang="en-US" altLang="ko-KR" dirty="0"/>
              <a:t>)</a:t>
            </a:r>
            <a:r>
              <a:rPr lang="ko-KR" altLang="en-US" dirty="0"/>
              <a:t>를 알아내는 것이다</a:t>
            </a:r>
            <a:r>
              <a:rPr lang="en-US" altLang="ko-KR" dirty="0"/>
              <a:t>. </a:t>
            </a:r>
            <a:r>
              <a:rPr lang="ko-KR" altLang="en-US" dirty="0"/>
              <a:t>즉 샘플 </a:t>
            </a:r>
            <a:r>
              <a:rPr lang="en-US" altLang="ko-KR" dirty="0"/>
              <a:t>x</a:t>
            </a:r>
            <a:r>
              <a:rPr lang="ko-KR" altLang="en-US" dirty="0"/>
              <a:t>가 주어진 상태에서 레이블 </a:t>
            </a:r>
            <a:r>
              <a:rPr lang="en-US" altLang="ko-KR" dirty="0"/>
              <a:t>y</a:t>
            </a:r>
            <a:r>
              <a:rPr lang="ko-KR" altLang="en-US" dirty="0"/>
              <a:t>의 확률을 추정한다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생성 모델은 입력 데이터의 확률 분포 </a:t>
            </a:r>
            <a:r>
              <a:rPr lang="en-US" altLang="ko-KR" dirty="0"/>
              <a:t>p(x)</a:t>
            </a:r>
            <a:r>
              <a:rPr lang="ko-KR" altLang="en-US" dirty="0"/>
              <a:t>를 알려고 노력한다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A8AF2BE-C9DB-4D4C-A59A-72FC9094DC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4146" y="3454219"/>
            <a:ext cx="5555707" cy="2542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0351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C2F385-472F-49A1-8F09-EE9955030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GAN(Generative adversarial network, </a:t>
            </a:r>
            <a:r>
              <a:rPr lang="ko-KR" altLang="en-US" dirty="0" err="1"/>
              <a:t>생성적</a:t>
            </a:r>
            <a:r>
              <a:rPr lang="ko-KR" altLang="en-US" dirty="0"/>
              <a:t> 적대 신경망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0AF2837-70A9-4668-A5B0-D6F7284AA85C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Goodfellow(2014) </a:t>
            </a:r>
            <a:r>
              <a:rPr lang="ko-KR" altLang="en-US" dirty="0"/>
              <a:t>등이 설계한 신경망 모델이다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이 모델에서는 생성자 신경망과 </a:t>
            </a:r>
            <a:r>
              <a:rPr lang="ko-KR" altLang="en-US" dirty="0" err="1"/>
              <a:t>판별자</a:t>
            </a:r>
            <a:r>
              <a:rPr lang="ko-KR" altLang="en-US" dirty="0"/>
              <a:t> 신경망이 서로 적대적으로 경쟁하면서</a:t>
            </a:r>
            <a:r>
              <a:rPr lang="en-US" altLang="ko-KR" dirty="0"/>
              <a:t>, </a:t>
            </a:r>
            <a:r>
              <a:rPr lang="ko-KR" altLang="en-US" dirty="0"/>
              <a:t>훈련을 통하여 자신의 작업을 점점 정교하게 수행한다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9BADA2A-1B5F-CF4C-D93D-ED2288C9C9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2852936"/>
            <a:ext cx="6372200" cy="2748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26583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가을">
  <a:themeElements>
    <a:clrScheme name="가을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가을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가을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1_Crayons">
  <a:themeElements>
    <a:clrScheme name="1_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1_Crayons">
      <a:majorFont>
        <a:latin typeface="Comic Sans MS"/>
        <a:ea typeface="굴림"/>
        <a:cs typeface=""/>
      </a:majorFont>
      <a:minorFont>
        <a:latin typeface="Trebuchet MS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mic Sans MS" pitchFamily="66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mic Sans MS" pitchFamily="66" charset="0"/>
          </a:defRPr>
        </a:defPPr>
      </a:lstStyle>
    </a:lnDef>
  </a:objectDefaults>
  <a:extraClrSchemeLst>
    <a:extraClrScheme>
      <a:clrScheme name="1_Crayons 1">
        <a:dk1>
          <a:srgbClr val="000000"/>
        </a:dk1>
        <a:lt1>
          <a:srgbClr val="FFFFFF"/>
        </a:lt1>
        <a:dk2>
          <a:srgbClr val="FF0000"/>
        </a:dk2>
        <a:lt2>
          <a:srgbClr val="FFB800"/>
        </a:lt2>
        <a:accent1>
          <a:srgbClr val="FFEF66"/>
        </a:accent1>
        <a:accent2>
          <a:srgbClr val="000000"/>
        </a:accent2>
        <a:accent3>
          <a:srgbClr val="FFFFFF"/>
        </a:accent3>
        <a:accent4>
          <a:srgbClr val="000000"/>
        </a:accent4>
        <a:accent5>
          <a:srgbClr val="FFF6B8"/>
        </a:accent5>
        <a:accent6>
          <a:srgbClr val="000000"/>
        </a:accent6>
        <a:hlink>
          <a:srgbClr val="00B200"/>
        </a:hlink>
        <a:folHlink>
          <a:srgbClr val="703D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rayons 2">
        <a:dk1>
          <a:srgbClr val="000000"/>
        </a:dk1>
        <a:lt1>
          <a:srgbClr val="FFFFFF"/>
        </a:lt1>
        <a:dk2>
          <a:srgbClr val="000000"/>
        </a:dk2>
        <a:lt2>
          <a:srgbClr val="99CCFF"/>
        </a:lt2>
        <a:accent1>
          <a:srgbClr val="CCCCFF"/>
        </a:accent1>
        <a:accent2>
          <a:srgbClr val="000066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00005C"/>
        </a:accent6>
        <a:hlink>
          <a:srgbClr val="00B200"/>
        </a:hlink>
        <a:folHlink>
          <a:srgbClr val="CCFF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rayons 3">
        <a:dk1>
          <a:srgbClr val="000000"/>
        </a:dk1>
        <a:lt1>
          <a:srgbClr val="FFFFFF"/>
        </a:lt1>
        <a:dk2>
          <a:srgbClr val="000000"/>
        </a:dk2>
        <a:lt2>
          <a:srgbClr val="3399FF"/>
        </a:lt2>
        <a:accent1>
          <a:srgbClr val="CCECFF"/>
        </a:accent1>
        <a:accent2>
          <a:srgbClr val="008080"/>
        </a:accent2>
        <a:accent3>
          <a:srgbClr val="FFFFFF"/>
        </a:accent3>
        <a:accent4>
          <a:srgbClr val="000000"/>
        </a:accent4>
        <a:accent5>
          <a:srgbClr val="E2F4FF"/>
        </a:accent5>
        <a:accent6>
          <a:srgbClr val="007373"/>
        </a:accent6>
        <a:hlink>
          <a:srgbClr val="009999"/>
        </a:hlink>
        <a:folHlink>
          <a:srgbClr val="3366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rayons 4">
        <a:dk1>
          <a:srgbClr val="808000"/>
        </a:dk1>
        <a:lt1>
          <a:srgbClr val="FFFFFF"/>
        </a:lt1>
        <a:dk2>
          <a:srgbClr val="336600"/>
        </a:dk2>
        <a:lt2>
          <a:srgbClr val="FFFFFF"/>
        </a:lt2>
        <a:accent1>
          <a:srgbClr val="99CC00"/>
        </a:accent1>
        <a:accent2>
          <a:srgbClr val="003300"/>
        </a:accent2>
        <a:accent3>
          <a:srgbClr val="ADB8AA"/>
        </a:accent3>
        <a:accent4>
          <a:srgbClr val="DADADA"/>
        </a:accent4>
        <a:accent5>
          <a:srgbClr val="CAE2AA"/>
        </a:accent5>
        <a:accent6>
          <a:srgbClr val="002D00"/>
        </a:accent6>
        <a:hlink>
          <a:srgbClr val="CCCC00"/>
        </a:hlink>
        <a:folHlink>
          <a:srgbClr val="CCFF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rayons 5">
        <a:dk1>
          <a:srgbClr val="808080"/>
        </a:dk1>
        <a:lt1>
          <a:srgbClr val="FFFFFF"/>
        </a:lt1>
        <a:dk2>
          <a:srgbClr val="003366"/>
        </a:dk2>
        <a:lt2>
          <a:srgbClr val="CCECFF"/>
        </a:lt2>
        <a:accent1>
          <a:srgbClr val="33CCCC"/>
        </a:accent1>
        <a:accent2>
          <a:srgbClr val="006699"/>
        </a:accent2>
        <a:accent3>
          <a:srgbClr val="AAADB8"/>
        </a:accent3>
        <a:accent4>
          <a:srgbClr val="DADADA"/>
        </a:accent4>
        <a:accent5>
          <a:srgbClr val="ADE2E2"/>
        </a:accent5>
        <a:accent6>
          <a:srgbClr val="005C8A"/>
        </a:accent6>
        <a:hlink>
          <a:srgbClr val="00FFFF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rayons 6">
        <a:dk1>
          <a:srgbClr val="6666FF"/>
        </a:dk1>
        <a:lt1>
          <a:srgbClr val="FFFFFF"/>
        </a:lt1>
        <a:dk2>
          <a:srgbClr val="000066"/>
        </a:dk2>
        <a:lt2>
          <a:srgbClr val="FFFFFF"/>
        </a:lt2>
        <a:accent1>
          <a:srgbClr val="33CCFF"/>
        </a:accent1>
        <a:accent2>
          <a:srgbClr val="0000FF"/>
        </a:accent2>
        <a:accent3>
          <a:srgbClr val="AAAAB8"/>
        </a:accent3>
        <a:accent4>
          <a:srgbClr val="DADADA"/>
        </a:accent4>
        <a:accent5>
          <a:srgbClr val="ADE2FF"/>
        </a:accent5>
        <a:accent6>
          <a:srgbClr val="0000E7"/>
        </a:accent6>
        <a:hlink>
          <a:srgbClr val="FFFF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rayons 7">
        <a:dk1>
          <a:srgbClr val="000000"/>
        </a:dk1>
        <a:lt1>
          <a:srgbClr val="FFFFFF"/>
        </a:lt1>
        <a:dk2>
          <a:srgbClr val="800080"/>
        </a:dk2>
        <a:lt2>
          <a:srgbClr val="FFFFFF"/>
        </a:lt2>
        <a:accent1>
          <a:srgbClr val="CC66FF"/>
        </a:accent1>
        <a:accent2>
          <a:srgbClr val="990099"/>
        </a:accent2>
        <a:accent3>
          <a:srgbClr val="C0AAC0"/>
        </a:accent3>
        <a:accent4>
          <a:srgbClr val="DADADA"/>
        </a:accent4>
        <a:accent5>
          <a:srgbClr val="E2B8FF"/>
        </a:accent5>
        <a:accent6>
          <a:srgbClr val="8A008A"/>
        </a:accent6>
        <a:hlink>
          <a:srgbClr val="FF9900"/>
        </a:hlink>
        <a:folHlink>
          <a:srgbClr val="FF33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rayons 8">
        <a:dk1>
          <a:srgbClr val="FF3300"/>
        </a:dk1>
        <a:lt1>
          <a:srgbClr val="FFFFFF"/>
        </a:lt1>
        <a:dk2>
          <a:srgbClr val="800000"/>
        </a:dk2>
        <a:lt2>
          <a:srgbClr val="FFFFCC"/>
        </a:lt2>
        <a:accent1>
          <a:srgbClr val="FF7C80"/>
        </a:accent1>
        <a:accent2>
          <a:srgbClr val="990000"/>
        </a:accent2>
        <a:accent3>
          <a:srgbClr val="C0AAAA"/>
        </a:accent3>
        <a:accent4>
          <a:srgbClr val="DADADA"/>
        </a:accent4>
        <a:accent5>
          <a:srgbClr val="FFBFC0"/>
        </a:accent5>
        <a:accent6>
          <a:srgbClr val="8A0000"/>
        </a:accent6>
        <a:hlink>
          <a:srgbClr val="FF66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제01장 인공지능소개(강의)</Template>
  <TotalTime>3702</TotalTime>
  <Words>1794</Words>
  <Application>Microsoft Office PowerPoint</Application>
  <PresentationFormat>화면 슬라이드 쇼(4:3)</PresentationFormat>
  <Paragraphs>186</Paragraphs>
  <Slides>32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32</vt:i4>
      </vt:variant>
    </vt:vector>
  </HeadingPairs>
  <TitlesOfParts>
    <vt:vector size="43" baseType="lpstr">
      <vt:lpstr>굴림</vt:lpstr>
      <vt:lpstr>맑은 고딕</vt:lpstr>
      <vt:lpstr>Arial</vt:lpstr>
      <vt:lpstr>Comic Sans MS</vt:lpstr>
      <vt:lpstr>Symbol</vt:lpstr>
      <vt:lpstr>Trebuchet MS</vt:lpstr>
      <vt:lpstr>Tw Cen MT</vt:lpstr>
      <vt:lpstr>Wingdings</vt:lpstr>
      <vt:lpstr>Wingdings 2</vt:lpstr>
      <vt:lpstr>가을</vt:lpstr>
      <vt:lpstr>1_Crayons</vt:lpstr>
      <vt:lpstr>18장 생성 모델</vt:lpstr>
      <vt:lpstr>학습 목표</vt:lpstr>
      <vt:lpstr>생성 모델이란?</vt:lpstr>
      <vt:lpstr>생성 모델은 훈련 데이터를 생성하는 규칙을 파악한다</vt:lpstr>
      <vt:lpstr>생성 모델은 결정적이기보다는 확률적이어야 한다.</vt:lpstr>
      <vt:lpstr>분류 모델과 생성 모델의 차이</vt:lpstr>
      <vt:lpstr>생성 모델</vt:lpstr>
      <vt:lpstr>분류 모델과 생성 모델의 차이</vt:lpstr>
      <vt:lpstr>GAN(Generative adversarial network, 생성적 적대 신경망)</vt:lpstr>
      <vt:lpstr>GAN을 이용한 결과물</vt:lpstr>
      <vt:lpstr>GAN의 구조</vt:lpstr>
      <vt:lpstr>GAN 훈련 과정</vt:lpstr>
      <vt:lpstr>사진을 생성하는 GAN</vt:lpstr>
      <vt:lpstr>판별자 훈련</vt:lpstr>
      <vt:lpstr>생성자 훈련</vt:lpstr>
      <vt:lpstr>예제: GAN으로 숫자 이미지 생성</vt:lpstr>
      <vt:lpstr>필요한 모듈들을 포함시킨다.</vt:lpstr>
      <vt:lpstr>입력 데이터 평탄화</vt:lpstr>
      <vt:lpstr>판별자 신경망 구축하기</vt:lpstr>
      <vt:lpstr>판별자의 구조</vt:lpstr>
      <vt:lpstr>판별자 신경망 구축하기</vt:lpstr>
      <vt:lpstr>생성자 신경망 구축하기</vt:lpstr>
      <vt:lpstr>생성자 신경망 구축하기</vt:lpstr>
      <vt:lpstr>생성자 신경망 구축하기</vt:lpstr>
      <vt:lpstr>생성자 신경망 구축하기</vt:lpstr>
      <vt:lpstr>생성자 생성 및 테스트</vt:lpstr>
      <vt:lpstr>생성적 적대 신경망 구축</vt:lpstr>
      <vt:lpstr>GAN의 학습</vt:lpstr>
      <vt:lpstr>GAN의 학습</vt:lpstr>
      <vt:lpstr>실행 결과</vt:lpstr>
      <vt:lpstr>Summary </vt:lpstr>
      <vt:lpstr>Q &amp; 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탐색</dc:title>
  <dc:creator>sec</dc:creator>
  <cp:lastModifiedBy>한석범</cp:lastModifiedBy>
  <cp:revision>1224</cp:revision>
  <dcterms:created xsi:type="dcterms:W3CDTF">2012-03-12T19:09:15Z</dcterms:created>
  <dcterms:modified xsi:type="dcterms:W3CDTF">2023-02-24T04:49:31Z</dcterms:modified>
</cp:coreProperties>
</file>